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 id="2147483712" r:id="rId5"/>
    <p:sldMasterId id="2147483721" r:id="rId6"/>
    <p:sldMasterId id="2147483734" r:id="rId7"/>
    <p:sldMasterId id="2147483743" r:id="rId8"/>
    <p:sldMasterId id="2147483660" r:id="rId9"/>
  </p:sldMasterIdLst>
  <p:notesMasterIdLst>
    <p:notesMasterId r:id="rId45"/>
  </p:notesMasterIdLst>
  <p:handoutMasterIdLst>
    <p:handoutMasterId r:id="rId46"/>
  </p:handoutMasterIdLst>
  <p:sldIdLst>
    <p:sldId id="410" r:id="rId10"/>
    <p:sldId id="2147374158" r:id="rId11"/>
    <p:sldId id="383" r:id="rId12"/>
    <p:sldId id="2146846457" r:id="rId13"/>
    <p:sldId id="2146846462" r:id="rId14"/>
    <p:sldId id="322" r:id="rId15"/>
    <p:sldId id="341" r:id="rId16"/>
    <p:sldId id="2146846494" r:id="rId17"/>
    <p:sldId id="2146846623" r:id="rId18"/>
    <p:sldId id="2146846539" r:id="rId19"/>
    <p:sldId id="2146846630" r:id="rId20"/>
    <p:sldId id="2146846497" r:id="rId21"/>
    <p:sldId id="2146846631" r:id="rId22"/>
    <p:sldId id="2147374180" r:id="rId23"/>
    <p:sldId id="2147374179" r:id="rId24"/>
    <p:sldId id="2147374183" r:id="rId25"/>
    <p:sldId id="2146846612" r:id="rId26"/>
    <p:sldId id="2147374182" r:id="rId27"/>
    <p:sldId id="2147374184" r:id="rId28"/>
    <p:sldId id="2147374185" r:id="rId29"/>
    <p:sldId id="2147374186" r:id="rId30"/>
    <p:sldId id="2147374187" r:id="rId31"/>
    <p:sldId id="2147374188" r:id="rId32"/>
    <p:sldId id="2147374189" r:id="rId33"/>
    <p:sldId id="2147374190" r:id="rId34"/>
    <p:sldId id="2147374191" r:id="rId35"/>
    <p:sldId id="2147374192" r:id="rId36"/>
    <p:sldId id="2147374193" r:id="rId37"/>
    <p:sldId id="2147374144" r:id="rId38"/>
    <p:sldId id="2147374178" r:id="rId39"/>
    <p:sldId id="2147374175" r:id="rId40"/>
    <p:sldId id="2147374161" r:id="rId41"/>
    <p:sldId id="2147374162" r:id="rId42"/>
    <p:sldId id="407" r:id="rId43"/>
    <p:sldId id="3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autoAdjust="0"/>
  </p:normalViewPr>
  <p:slideViewPr>
    <p:cSldViewPr snapToGrid="0">
      <p:cViewPr varScale="1">
        <p:scale>
          <a:sx n="112" d="100"/>
          <a:sy n="112" d="100"/>
        </p:scale>
        <p:origin x="552"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cker, Ed" userId="27f73d3f-1b76-44f8-aba3-7f81c3e65610" providerId="ADAL" clId="{F2BF2F6B-774A-490D-B957-F49E7A55B575}"/>
    <pc:docChg chg="addSld delSld modSld sldOrd addMainMaster">
      <pc:chgData name="Recker, Ed" userId="27f73d3f-1b76-44f8-aba3-7f81c3e65610" providerId="ADAL" clId="{F2BF2F6B-774A-490D-B957-F49E7A55B575}" dt="2025-03-19T18:37:13.378" v="22"/>
      <pc:docMkLst>
        <pc:docMk/>
      </pc:docMkLst>
      <pc:sldChg chg="del">
        <pc:chgData name="Recker, Ed" userId="27f73d3f-1b76-44f8-aba3-7f81c3e65610" providerId="ADAL" clId="{F2BF2F6B-774A-490D-B957-F49E7A55B575}" dt="2025-03-19T18:36:42.331" v="20" actId="2696"/>
        <pc:sldMkLst>
          <pc:docMk/>
          <pc:sldMk cId="0" sldId="256"/>
        </pc:sldMkLst>
      </pc:sldChg>
      <pc:sldChg chg="del">
        <pc:chgData name="Recker, Ed" userId="27f73d3f-1b76-44f8-aba3-7f81c3e65610" providerId="ADAL" clId="{F2BF2F6B-774A-490D-B957-F49E7A55B575}" dt="2025-03-19T18:36:42.331" v="20" actId="2696"/>
        <pc:sldMkLst>
          <pc:docMk/>
          <pc:sldMk cId="0" sldId="257"/>
        </pc:sldMkLst>
      </pc:sldChg>
      <pc:sldChg chg="del">
        <pc:chgData name="Recker, Ed" userId="27f73d3f-1b76-44f8-aba3-7f81c3e65610" providerId="ADAL" clId="{F2BF2F6B-774A-490D-B957-F49E7A55B575}" dt="2025-03-19T18:36:42.331" v="20" actId="2696"/>
        <pc:sldMkLst>
          <pc:docMk/>
          <pc:sldMk cId="0" sldId="258"/>
        </pc:sldMkLst>
      </pc:sldChg>
      <pc:sldChg chg="del">
        <pc:chgData name="Recker, Ed" userId="27f73d3f-1b76-44f8-aba3-7f81c3e65610" providerId="ADAL" clId="{F2BF2F6B-774A-490D-B957-F49E7A55B575}" dt="2025-03-19T18:36:42.331" v="20" actId="2696"/>
        <pc:sldMkLst>
          <pc:docMk/>
          <pc:sldMk cId="0" sldId="259"/>
        </pc:sldMkLst>
      </pc:sldChg>
      <pc:sldChg chg="del">
        <pc:chgData name="Recker, Ed" userId="27f73d3f-1b76-44f8-aba3-7f81c3e65610" providerId="ADAL" clId="{F2BF2F6B-774A-490D-B957-F49E7A55B575}" dt="2025-03-19T18:36:42.331" v="20" actId="2696"/>
        <pc:sldMkLst>
          <pc:docMk/>
          <pc:sldMk cId="0" sldId="260"/>
        </pc:sldMkLst>
      </pc:sldChg>
      <pc:sldChg chg="del">
        <pc:chgData name="Recker, Ed" userId="27f73d3f-1b76-44f8-aba3-7f81c3e65610" providerId="ADAL" clId="{F2BF2F6B-774A-490D-B957-F49E7A55B575}" dt="2025-03-19T18:36:42.331" v="20" actId="2696"/>
        <pc:sldMkLst>
          <pc:docMk/>
          <pc:sldMk cId="0" sldId="261"/>
        </pc:sldMkLst>
      </pc:sldChg>
      <pc:sldChg chg="del">
        <pc:chgData name="Recker, Ed" userId="27f73d3f-1b76-44f8-aba3-7f81c3e65610" providerId="ADAL" clId="{F2BF2F6B-774A-490D-B957-F49E7A55B575}" dt="2025-03-19T18:36:42.331" v="20" actId="2696"/>
        <pc:sldMkLst>
          <pc:docMk/>
          <pc:sldMk cId="0" sldId="262"/>
        </pc:sldMkLst>
      </pc:sldChg>
      <pc:sldChg chg="del">
        <pc:chgData name="Recker, Ed" userId="27f73d3f-1b76-44f8-aba3-7f81c3e65610" providerId="ADAL" clId="{F2BF2F6B-774A-490D-B957-F49E7A55B575}" dt="2025-03-19T18:36:42.331" v="20" actId="2696"/>
        <pc:sldMkLst>
          <pc:docMk/>
          <pc:sldMk cId="0" sldId="263"/>
        </pc:sldMkLst>
      </pc:sldChg>
      <pc:sldChg chg="del">
        <pc:chgData name="Recker, Ed" userId="27f73d3f-1b76-44f8-aba3-7f81c3e65610" providerId="ADAL" clId="{F2BF2F6B-774A-490D-B957-F49E7A55B575}" dt="2025-03-19T18:36:42.331" v="20" actId="2696"/>
        <pc:sldMkLst>
          <pc:docMk/>
          <pc:sldMk cId="0" sldId="264"/>
        </pc:sldMkLst>
      </pc:sldChg>
      <pc:sldChg chg="del">
        <pc:chgData name="Recker, Ed" userId="27f73d3f-1b76-44f8-aba3-7f81c3e65610" providerId="ADAL" clId="{F2BF2F6B-774A-490D-B957-F49E7A55B575}" dt="2025-03-19T18:36:42.331" v="20" actId="2696"/>
        <pc:sldMkLst>
          <pc:docMk/>
          <pc:sldMk cId="0" sldId="265"/>
        </pc:sldMkLst>
      </pc:sldChg>
      <pc:sldChg chg="ord">
        <pc:chgData name="Recker, Ed" userId="27f73d3f-1b76-44f8-aba3-7f81c3e65610" providerId="ADAL" clId="{F2BF2F6B-774A-490D-B957-F49E7A55B575}" dt="2025-03-19T18:37:13.378" v="22"/>
        <pc:sldMkLst>
          <pc:docMk/>
          <pc:sldMk cId="4261132419" sldId="398"/>
        </pc:sldMkLst>
      </pc:sldChg>
      <pc:sldChg chg="ord">
        <pc:chgData name="Recker, Ed" userId="27f73d3f-1b76-44f8-aba3-7f81c3e65610" providerId="ADAL" clId="{F2BF2F6B-774A-490D-B957-F49E7A55B575}" dt="2025-03-19T18:37:13.378" v="22"/>
        <pc:sldMkLst>
          <pc:docMk/>
          <pc:sldMk cId="3088225330" sldId="407"/>
        </pc:sldMkLst>
      </pc:sldChg>
      <pc:sldChg chg="add">
        <pc:chgData name="Recker, Ed" userId="27f73d3f-1b76-44f8-aba3-7f81c3e65610" providerId="ADAL" clId="{F2BF2F6B-774A-490D-B957-F49E7A55B575}" dt="2025-03-19T18:36:10.160" v="1"/>
        <pc:sldMkLst>
          <pc:docMk/>
          <pc:sldMk cId="570740239" sldId="2147374184"/>
        </pc:sldMkLst>
      </pc:sldChg>
      <pc:sldChg chg="add">
        <pc:chgData name="Recker, Ed" userId="27f73d3f-1b76-44f8-aba3-7f81c3e65610" providerId="ADAL" clId="{F2BF2F6B-774A-490D-B957-F49E7A55B575}" dt="2025-03-19T18:36:13.934" v="3"/>
        <pc:sldMkLst>
          <pc:docMk/>
          <pc:sldMk cId="1132189187" sldId="2147374185"/>
        </pc:sldMkLst>
      </pc:sldChg>
      <pc:sldChg chg="add">
        <pc:chgData name="Recker, Ed" userId="27f73d3f-1b76-44f8-aba3-7f81c3e65610" providerId="ADAL" clId="{F2BF2F6B-774A-490D-B957-F49E7A55B575}" dt="2025-03-19T18:36:16.564" v="5"/>
        <pc:sldMkLst>
          <pc:docMk/>
          <pc:sldMk cId="4127290347" sldId="2147374186"/>
        </pc:sldMkLst>
      </pc:sldChg>
      <pc:sldChg chg="add">
        <pc:chgData name="Recker, Ed" userId="27f73d3f-1b76-44f8-aba3-7f81c3e65610" providerId="ADAL" clId="{F2BF2F6B-774A-490D-B957-F49E7A55B575}" dt="2025-03-19T18:36:18.868" v="7"/>
        <pc:sldMkLst>
          <pc:docMk/>
          <pc:sldMk cId="1591569178" sldId="2147374187"/>
        </pc:sldMkLst>
      </pc:sldChg>
      <pc:sldChg chg="add">
        <pc:chgData name="Recker, Ed" userId="27f73d3f-1b76-44f8-aba3-7f81c3e65610" providerId="ADAL" clId="{F2BF2F6B-774A-490D-B957-F49E7A55B575}" dt="2025-03-19T18:36:20.504" v="9"/>
        <pc:sldMkLst>
          <pc:docMk/>
          <pc:sldMk cId="2622051527" sldId="2147374188"/>
        </pc:sldMkLst>
      </pc:sldChg>
      <pc:sldChg chg="add">
        <pc:chgData name="Recker, Ed" userId="27f73d3f-1b76-44f8-aba3-7f81c3e65610" providerId="ADAL" clId="{F2BF2F6B-774A-490D-B957-F49E7A55B575}" dt="2025-03-19T18:36:23.725" v="11"/>
        <pc:sldMkLst>
          <pc:docMk/>
          <pc:sldMk cId="1945228641" sldId="2147374189"/>
        </pc:sldMkLst>
      </pc:sldChg>
      <pc:sldChg chg="add">
        <pc:chgData name="Recker, Ed" userId="27f73d3f-1b76-44f8-aba3-7f81c3e65610" providerId="ADAL" clId="{F2BF2F6B-774A-490D-B957-F49E7A55B575}" dt="2025-03-19T18:36:25.413" v="13"/>
        <pc:sldMkLst>
          <pc:docMk/>
          <pc:sldMk cId="379581521" sldId="2147374190"/>
        </pc:sldMkLst>
      </pc:sldChg>
      <pc:sldChg chg="add">
        <pc:chgData name="Recker, Ed" userId="27f73d3f-1b76-44f8-aba3-7f81c3e65610" providerId="ADAL" clId="{F2BF2F6B-774A-490D-B957-F49E7A55B575}" dt="2025-03-19T18:36:26.746" v="15"/>
        <pc:sldMkLst>
          <pc:docMk/>
          <pc:sldMk cId="1158569002" sldId="2147374191"/>
        </pc:sldMkLst>
      </pc:sldChg>
      <pc:sldChg chg="add">
        <pc:chgData name="Recker, Ed" userId="27f73d3f-1b76-44f8-aba3-7f81c3e65610" providerId="ADAL" clId="{F2BF2F6B-774A-490D-B957-F49E7A55B575}" dt="2025-03-19T18:36:28.334" v="17"/>
        <pc:sldMkLst>
          <pc:docMk/>
          <pc:sldMk cId="1191397840" sldId="2147374192"/>
        </pc:sldMkLst>
      </pc:sldChg>
      <pc:sldChg chg="add">
        <pc:chgData name="Recker, Ed" userId="27f73d3f-1b76-44f8-aba3-7f81c3e65610" providerId="ADAL" clId="{F2BF2F6B-774A-490D-B957-F49E7A55B575}" dt="2025-03-19T18:36:30.442" v="19"/>
        <pc:sldMkLst>
          <pc:docMk/>
          <pc:sldMk cId="261232762" sldId="2147374193"/>
        </pc:sldMkLst>
      </pc:sldChg>
      <pc:sldMasterChg chg="add addSldLayout">
        <pc:chgData name="Recker, Ed" userId="27f73d3f-1b76-44f8-aba3-7f81c3e65610" providerId="ADAL" clId="{F2BF2F6B-774A-490D-B957-F49E7A55B575}" dt="2025-03-19T18:36:13.934" v="2" actId="27028"/>
        <pc:sldMasterMkLst>
          <pc:docMk/>
          <pc:sldMasterMk cId="0" sldId="2147483660"/>
        </pc:sldMasterMkLst>
        <pc:sldLayoutChg chg="add">
          <pc:chgData name="Recker, Ed" userId="27f73d3f-1b76-44f8-aba3-7f81c3e65610" providerId="ADAL" clId="{F2BF2F6B-774A-490D-B957-F49E7A55B575}" dt="2025-03-19T18:36:10.160" v="0" actId="27028"/>
          <pc:sldLayoutMkLst>
            <pc:docMk/>
            <pc:sldMasterMk cId="0" sldId="2147483660"/>
            <pc:sldLayoutMk cId="0" sldId="2147483648"/>
          </pc:sldLayoutMkLst>
        </pc:sldLayoutChg>
        <pc:sldLayoutChg chg="add">
          <pc:chgData name="Recker, Ed" userId="27f73d3f-1b76-44f8-aba3-7f81c3e65610" providerId="ADAL" clId="{F2BF2F6B-774A-490D-B957-F49E7A55B575}" dt="2025-03-19T18:36:13.934" v="2" actId="27028"/>
          <pc:sldLayoutMkLst>
            <pc:docMk/>
            <pc:sldMasterMk cId="0" sldId="2147483660"/>
            <pc:sldLayoutMk cId="0" sldId="2147483650"/>
          </pc:sldLayoutMkLst>
        </pc:sldLayoutChg>
      </pc:sldMasterChg>
      <pc:sldMasterChg chg="delSldLayout">
        <pc:chgData name="Recker, Ed" userId="27f73d3f-1b76-44f8-aba3-7f81c3e65610" providerId="ADAL" clId="{F2BF2F6B-774A-490D-B957-F49E7A55B575}" dt="2025-03-19T18:36:42.331" v="20" actId="2696"/>
        <pc:sldMasterMkLst>
          <pc:docMk/>
          <pc:sldMasterMk cId="312174885" sldId="2147483743"/>
        </pc:sldMasterMkLst>
        <pc:sldLayoutChg chg="del">
          <pc:chgData name="Recker, Ed" userId="27f73d3f-1b76-44f8-aba3-7f81c3e65610" providerId="ADAL" clId="{F2BF2F6B-774A-490D-B957-F49E7A55B575}" dt="2025-03-19T18:36:42.331" v="20" actId="2696"/>
          <pc:sldLayoutMkLst>
            <pc:docMk/>
            <pc:sldMasterMk cId="312174885" sldId="2147483743"/>
            <pc:sldLayoutMk cId="730079156" sldId="2147483767"/>
          </pc:sldLayoutMkLst>
        </pc:sldLayoutChg>
        <pc:sldLayoutChg chg="del">
          <pc:chgData name="Recker, Ed" userId="27f73d3f-1b76-44f8-aba3-7f81c3e65610" providerId="ADAL" clId="{F2BF2F6B-774A-490D-B957-F49E7A55B575}" dt="2025-03-19T18:36:42.331" v="20" actId="2696"/>
          <pc:sldLayoutMkLst>
            <pc:docMk/>
            <pc:sldMasterMk cId="312174885" sldId="2147483743"/>
            <pc:sldLayoutMk cId="1482634737" sldId="2147483768"/>
          </pc:sldLayoutMkLst>
        </pc:sldLayoutChg>
      </pc:sldMasterChg>
    </pc:docChg>
  </pc:docChgLst>
  <pc:docChgLst>
    <pc:chgData name="Talbot, Lisa" userId="9783573f-7750-45d1-905c-aa1e6496e755" providerId="ADAL" clId="{E90E783F-2678-4AC3-BAD6-B6113AEF422D}"/>
    <pc:docChg chg="custSel modSld">
      <pc:chgData name="Talbot, Lisa" userId="9783573f-7750-45d1-905c-aa1e6496e755" providerId="ADAL" clId="{E90E783F-2678-4AC3-BAD6-B6113AEF422D}" dt="2025-03-19T18:51:49.207" v="56" actId="20577"/>
      <pc:docMkLst>
        <pc:docMk/>
      </pc:docMkLst>
      <pc:sldChg chg="modSp mod">
        <pc:chgData name="Talbot, Lisa" userId="9783573f-7750-45d1-905c-aa1e6496e755" providerId="ADAL" clId="{E90E783F-2678-4AC3-BAD6-B6113AEF422D}" dt="2025-03-19T18:49:57.069" v="22" actId="20577"/>
        <pc:sldMkLst>
          <pc:docMk/>
          <pc:sldMk cId="3088225330" sldId="407"/>
        </pc:sldMkLst>
        <pc:spChg chg="mod">
          <ac:chgData name="Talbot, Lisa" userId="9783573f-7750-45d1-905c-aa1e6496e755" providerId="ADAL" clId="{E90E783F-2678-4AC3-BAD6-B6113AEF422D}" dt="2025-03-19T18:49:57.069" v="22" actId="20577"/>
          <ac:spMkLst>
            <pc:docMk/>
            <pc:sldMk cId="3088225330" sldId="407"/>
            <ac:spMk id="16" creationId="{DE094ABB-65C0-B691-E61E-C1DE0CA96C0B}"/>
          </ac:spMkLst>
        </pc:spChg>
      </pc:sldChg>
      <pc:sldChg chg="modSp mod">
        <pc:chgData name="Talbot, Lisa" userId="9783573f-7750-45d1-905c-aa1e6496e755" providerId="ADAL" clId="{E90E783F-2678-4AC3-BAD6-B6113AEF422D}" dt="2025-03-19T18:51:49.207" v="56" actId="20577"/>
        <pc:sldMkLst>
          <pc:docMk/>
          <pc:sldMk cId="3390304222" sldId="410"/>
        </pc:sldMkLst>
        <pc:spChg chg="mod">
          <ac:chgData name="Talbot, Lisa" userId="9783573f-7750-45d1-905c-aa1e6496e755" providerId="ADAL" clId="{E90E783F-2678-4AC3-BAD6-B6113AEF422D}" dt="2025-03-19T18:51:49.207" v="56" actId="20577"/>
          <ac:spMkLst>
            <pc:docMk/>
            <pc:sldMk cId="3390304222" sldId="410"/>
            <ac:spMk id="10" creationId="{F7D298CF-4075-5D90-BFAB-D6CDE39779F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0" i="0" u="none" strike="noStrike" kern="1200" spc="0" baseline="0">
                <a:solidFill>
                  <a:schemeClr val="tx1"/>
                </a:solidFill>
                <a:latin typeface="Arial (Body)"/>
                <a:ea typeface="+mn-ea"/>
                <a:cs typeface="+mn-cs"/>
              </a:defRPr>
            </a:pPr>
            <a:r>
              <a:rPr lang="en-US" dirty="0">
                <a:latin typeface="Arial Black" panose="020B0A04020102020204" pitchFamily="34" charset="0"/>
              </a:rPr>
              <a:t>% eliminated a school from consideration based on cost at each step</a:t>
            </a:r>
          </a:p>
        </c:rich>
      </c:tx>
      <c:layout>
        <c:manualLayout>
          <c:xMode val="edge"/>
          <c:yMode val="edge"/>
          <c:x val="0.12334784944377356"/>
          <c:y val="1.7618871892766275E-2"/>
        </c:manualLayout>
      </c:layout>
      <c:overlay val="0"/>
      <c:spPr>
        <a:noFill/>
        <a:ln>
          <a:noFill/>
        </a:ln>
        <a:effectLst/>
      </c:spPr>
      <c:txPr>
        <a:bodyPr rot="0" spcFirstLastPara="1" vertOverflow="ellipsis" vert="horz" wrap="square" anchor="ctr" anchorCtr="1"/>
        <a:lstStyle/>
        <a:p>
          <a:pPr algn="ctr">
            <a:defRPr sz="1862" b="0" i="0" u="none" strike="noStrike" kern="1200" spc="0" baseline="0">
              <a:solidFill>
                <a:schemeClr val="tx1"/>
              </a:solidFill>
              <a:latin typeface="Arial (Body)"/>
              <a:ea typeface="+mn-ea"/>
              <a:cs typeface="+mn-cs"/>
            </a:defRPr>
          </a:pPr>
          <a:endParaRPr lang="en-US"/>
        </a:p>
      </c:txPr>
    </c:title>
    <c:autoTitleDeleted val="0"/>
    <c:plotArea>
      <c:layout>
        <c:manualLayout>
          <c:layoutTarget val="inner"/>
          <c:xMode val="edge"/>
          <c:yMode val="edge"/>
          <c:x val="0.45243374535165476"/>
          <c:y val="0.24030667241939019"/>
          <c:w val="0.54361047474494661"/>
          <c:h val="0.69573248725753245"/>
        </c:manualLayout>
      </c:layout>
      <c:barChart>
        <c:barDir val="bar"/>
        <c:grouping val="clustered"/>
        <c:varyColors val="0"/>
        <c:ser>
          <c:idx val="0"/>
          <c:order val="0"/>
          <c:tx>
            <c:strRef>
              <c:f>Sheet1!$B$1</c:f>
              <c:strCache>
                <c:ptCount val="1"/>
                <c:pt idx="0">
                  <c:v>AY 2023-24</c:v>
                </c:pt>
              </c:strCache>
            </c:strRef>
          </c:tx>
          <c:spPr>
            <a:solidFill>
              <a:srgbClr val="0C0034"/>
            </a:solidFill>
            <a:ln>
              <a:noFill/>
            </a:ln>
            <a:effectLst/>
          </c:spPr>
          <c:invertIfNegative val="0"/>
          <c:dLbls>
            <c:spPr>
              <a:noFill/>
              <a:ln>
                <a:noFill/>
              </a:ln>
              <a:effectLst/>
            </c:spPr>
            <c:txPr>
              <a:bodyPr rot="0" spcFirstLastPara="1" vertOverflow="ellipsis" vert="horz" wrap="square" anchor="ctr" anchorCtr="1"/>
              <a:lstStyle/>
              <a:p>
                <a:pPr algn="ctr">
                  <a:defRPr sz="1600" b="0" i="0" u="none" strike="noStrike" kern="1200" baseline="0">
                    <a:solidFill>
                      <a:schemeClr val="tx1"/>
                    </a:solidFill>
                    <a:latin typeface="Arial (Body)"/>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Before deciding which colleges to research</c:v>
                </c:pt>
                <c:pt idx="1">
                  <c:v>Before deciding which colleges to apply to</c:v>
                </c:pt>
                <c:pt idx="2">
                  <c:v>After finding out which colleges you/your child was admitted to but before looking at financial aid packages</c:v>
                </c:pt>
                <c:pt idx="3">
                  <c:v>After looking at the financial aid packages</c:v>
                </c:pt>
              </c:strCache>
            </c:strRef>
          </c:cat>
          <c:val>
            <c:numRef>
              <c:f>Sheet1!$B$2:$B$5</c:f>
              <c:numCache>
                <c:formatCode>0%</c:formatCode>
                <c:ptCount val="4"/>
                <c:pt idx="0">
                  <c:v>0.61</c:v>
                </c:pt>
                <c:pt idx="1">
                  <c:v>0.64</c:v>
                </c:pt>
                <c:pt idx="2">
                  <c:v>0.55000000000000004</c:v>
                </c:pt>
                <c:pt idx="3">
                  <c:v>0.64</c:v>
                </c:pt>
              </c:numCache>
            </c:numRef>
          </c:val>
          <c:extLst>
            <c:ext xmlns:c16="http://schemas.microsoft.com/office/drawing/2014/chart" uri="{C3380CC4-5D6E-409C-BE32-E72D297353CC}">
              <c16:uniqueId val="{00000000-69BA-4386-AA9A-C5A02F55430D}"/>
            </c:ext>
          </c:extLst>
        </c:ser>
        <c:dLbls>
          <c:showLegendKey val="0"/>
          <c:showVal val="0"/>
          <c:showCatName val="0"/>
          <c:showSerName val="0"/>
          <c:showPercent val="0"/>
          <c:showBubbleSize val="0"/>
        </c:dLbls>
        <c:gapWidth val="170"/>
        <c:axId val="1065517144"/>
        <c:axId val="1065516816"/>
      </c:barChart>
      <c:catAx>
        <c:axId val="10655171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400" b="0" i="0" u="none" strike="noStrike" kern="1200" baseline="0">
                <a:solidFill>
                  <a:schemeClr val="tx1"/>
                </a:solidFill>
                <a:latin typeface="Arial (Body)"/>
                <a:ea typeface="+mn-ea"/>
                <a:cs typeface="+mn-cs"/>
              </a:defRPr>
            </a:pPr>
            <a:endParaRPr lang="en-US"/>
          </a:p>
        </c:txPr>
        <c:crossAx val="1065516816"/>
        <c:crosses val="autoZero"/>
        <c:auto val="1"/>
        <c:lblAlgn val="ctr"/>
        <c:lblOffset val="100"/>
        <c:noMultiLvlLbl val="0"/>
      </c:catAx>
      <c:valAx>
        <c:axId val="1065516816"/>
        <c:scaling>
          <c:orientation val="minMax"/>
          <c:min val="0"/>
        </c:scaling>
        <c:delete val="1"/>
        <c:axPos val="t"/>
        <c:numFmt formatCode="0%" sourceLinked="1"/>
        <c:majorTickMark val="none"/>
        <c:minorTickMark val="none"/>
        <c:tickLblPos val="nextTo"/>
        <c:crossAx val="1065517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Body)"/>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500" b="0" i="0" u="none" strike="noStrike" kern="1200" spc="0" baseline="0">
                <a:solidFill>
                  <a:srgbClr val="000000"/>
                </a:solidFill>
                <a:latin typeface="Arial Black" panose="020B0A04020102020204" pitchFamily="34" charset="0"/>
                <a:ea typeface="+mn-ea"/>
                <a:cs typeface="+mn-cs"/>
              </a:defRPr>
            </a:pPr>
            <a:r>
              <a:rPr lang="en-US" sz="1450" b="0" i="0" u="none" strike="noStrike" kern="1200" spc="0" baseline="0" dirty="0">
                <a:solidFill>
                  <a:srgbClr val="000000"/>
                </a:solidFill>
                <a:latin typeface="Arial Black" panose="020B0A04020102020204" pitchFamily="34" charset="0"/>
                <a:ea typeface="+mn-ea"/>
                <a:cs typeface="+mn-cs"/>
              </a:rPr>
              <a:t>Reasons for selecting the school</a:t>
            </a:r>
          </a:p>
          <a:p>
            <a:pPr>
              <a:defRPr lang="en-US" sz="1500">
                <a:solidFill>
                  <a:srgbClr val="000000"/>
                </a:solidFill>
                <a:latin typeface="Arial Black" panose="020B0A04020102020204" pitchFamily="34" charset="0"/>
              </a:defRPr>
            </a:pPr>
            <a:r>
              <a:rPr lang="en-US" sz="1300" b="0" i="0" u="none" strike="noStrike" kern="1200" spc="0" baseline="0" dirty="0">
                <a:solidFill>
                  <a:srgbClr val="000000"/>
                </a:solidFill>
                <a:latin typeface="+mj-lt"/>
                <a:ea typeface="+mn-ea"/>
                <a:cs typeface="+mn-cs"/>
              </a:rPr>
              <a:t>(can select multiple answers)</a:t>
            </a:r>
          </a:p>
        </c:rich>
      </c:tx>
      <c:overlay val="0"/>
      <c:spPr>
        <a:noFill/>
        <a:ln>
          <a:noFill/>
        </a:ln>
        <a:effectLst/>
      </c:spPr>
      <c:txPr>
        <a:bodyPr rot="0" spcFirstLastPara="1" vertOverflow="ellipsis" vert="horz" wrap="square" anchor="ctr" anchorCtr="1"/>
        <a:lstStyle/>
        <a:p>
          <a:pPr>
            <a:defRPr lang="en-US" sz="1500" b="0" i="0" u="none" strike="noStrike" kern="1200" spc="0" baseline="0">
              <a:solidFill>
                <a:srgbClr val="000000"/>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47291212025471879"/>
          <c:y val="0.13641908158804039"/>
          <c:w val="0.48972496849735114"/>
          <c:h val="0.83069927505051211"/>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School was affordable</c:v>
                </c:pt>
                <c:pt idx="1">
                  <c:v>Near home</c:v>
                </c:pt>
                <c:pt idx="2">
                  <c:v>Scholarships or aid I received</c:v>
                </c:pt>
                <c:pt idx="3">
                  <c:v>Specific academic program or degree</c:v>
                </c:pt>
                <c:pt idx="4">
                  <c:v>In-state school</c:v>
                </c:pt>
                <c:pt idx="5">
                  <c:v>Friends went to the same school</c:v>
                </c:pt>
                <c:pt idx="6">
                  <c:v>Offered online or hybrid classes</c:v>
                </c:pt>
                <c:pt idx="7">
                  <c:v>Social life</c:v>
                </c:pt>
                <c:pt idx="8">
                  <c:v>Smalls chool</c:v>
                </c:pt>
                <c:pt idx="9">
                  <c:v>Large school</c:v>
                </c:pt>
                <c:pt idx="10">
                  <c:v>Prestige</c:v>
                </c:pt>
                <c:pt idx="11">
                  <c:v>Far away from home</c:v>
                </c:pt>
                <c:pt idx="12">
                  <c:v>Parents went to the same school</c:v>
                </c:pt>
                <c:pt idx="13">
                  <c:v>Recruited for sport</c:v>
                </c:pt>
              </c:strCache>
            </c:strRef>
          </c:cat>
          <c:val>
            <c:numRef>
              <c:f>Sheet1!$B$2:$B$15</c:f>
              <c:numCache>
                <c:formatCode>0%</c:formatCode>
                <c:ptCount val="14"/>
                <c:pt idx="0">
                  <c:v>0.37</c:v>
                </c:pt>
                <c:pt idx="1">
                  <c:v>0.37</c:v>
                </c:pt>
                <c:pt idx="2">
                  <c:v>0.36</c:v>
                </c:pt>
                <c:pt idx="3">
                  <c:v>0.36</c:v>
                </c:pt>
                <c:pt idx="4">
                  <c:v>0.35</c:v>
                </c:pt>
                <c:pt idx="5">
                  <c:v>0.23</c:v>
                </c:pt>
                <c:pt idx="6">
                  <c:v>0.19</c:v>
                </c:pt>
                <c:pt idx="7">
                  <c:v>0.18</c:v>
                </c:pt>
                <c:pt idx="8">
                  <c:v>0.15</c:v>
                </c:pt>
                <c:pt idx="9">
                  <c:v>0.15</c:v>
                </c:pt>
                <c:pt idx="10">
                  <c:v>0.13</c:v>
                </c:pt>
                <c:pt idx="11">
                  <c:v>0.1</c:v>
                </c:pt>
                <c:pt idx="12">
                  <c:v>0.1</c:v>
                </c:pt>
                <c:pt idx="13">
                  <c:v>0.09</c:v>
                </c:pt>
              </c:numCache>
            </c:numRef>
          </c:val>
          <c:extLst>
            <c:ext xmlns:c16="http://schemas.microsoft.com/office/drawing/2014/chart" uri="{C3380CC4-5D6E-409C-BE32-E72D297353CC}">
              <c16:uniqueId val="{00000000-6C40-46A7-B5A5-20F56028F644}"/>
            </c:ext>
          </c:extLst>
        </c:ser>
        <c:dLbls>
          <c:dLblPos val="outEnd"/>
          <c:showLegendKey val="0"/>
          <c:showVal val="1"/>
          <c:showCatName val="0"/>
          <c:showSerName val="0"/>
          <c:showPercent val="0"/>
          <c:showBubbleSize val="0"/>
        </c:dLbls>
        <c:gapWidth val="100"/>
        <c:axId val="1643492272"/>
        <c:axId val="1643493712"/>
      </c:barChart>
      <c:catAx>
        <c:axId val="16434922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43493712"/>
        <c:crosses val="autoZero"/>
        <c:auto val="1"/>
        <c:lblAlgn val="ctr"/>
        <c:lblOffset val="100"/>
        <c:noMultiLvlLbl val="0"/>
      </c:catAx>
      <c:valAx>
        <c:axId val="1643493712"/>
        <c:scaling>
          <c:orientation val="minMax"/>
        </c:scaling>
        <c:delete val="1"/>
        <c:axPos val="t"/>
        <c:numFmt formatCode="0%" sourceLinked="1"/>
        <c:majorTickMark val="none"/>
        <c:minorTickMark val="none"/>
        <c:tickLblPos val="nextTo"/>
        <c:crossAx val="164349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en-US" sz="1500" b="1" i="0" u="none" strike="noStrike" kern="1200" spc="0" baseline="0">
                <a:solidFill>
                  <a:srgbClr val="000000"/>
                </a:solidFill>
                <a:latin typeface="Graphik Bold" panose="020B0503030202060203" pitchFamily="34" charset="0"/>
                <a:ea typeface="+mn-ea"/>
                <a:cs typeface="+mn-cs"/>
              </a:defRPr>
            </a:pPr>
            <a:r>
              <a:rPr lang="en-US" sz="1600" b="0" i="0" kern="1200" dirty="0">
                <a:solidFill>
                  <a:srgbClr val="000000"/>
                </a:solidFill>
                <a:latin typeface="Arial Black" panose="020B0A04020102020204" pitchFamily="34" charset="0"/>
                <a:ea typeface="+mn-ea"/>
                <a:cs typeface="+mn-cs"/>
              </a:rPr>
              <a:t>School Choice: The ultimate deciding</a:t>
            </a:r>
            <a:r>
              <a:rPr lang="en-US" sz="1600" b="0" i="0" kern="1200" baseline="0" dirty="0">
                <a:solidFill>
                  <a:srgbClr val="000000"/>
                </a:solidFill>
                <a:latin typeface="Arial Black" panose="020B0A04020102020204" pitchFamily="34" charset="0"/>
                <a:ea typeface="+mn-ea"/>
                <a:cs typeface="+mn-cs"/>
              </a:rPr>
              <a:t> factor,</a:t>
            </a:r>
          </a:p>
          <a:p>
            <a:pPr algn="ctr">
              <a:defRPr lang="en-US" sz="1500" b="1">
                <a:solidFill>
                  <a:srgbClr val="000000"/>
                </a:solidFill>
                <a:latin typeface="Graphik Bold" panose="020B0503030202060203" pitchFamily="34" charset="0"/>
              </a:defRPr>
            </a:pPr>
            <a:r>
              <a:rPr lang="en-US" sz="1600" b="0" i="0" u="none" strike="noStrike" kern="1200" spc="0" baseline="0" dirty="0">
                <a:solidFill>
                  <a:srgbClr val="000000"/>
                </a:solidFill>
                <a:latin typeface="Arial Black" panose="020B0A04020102020204" pitchFamily="34" charset="0"/>
                <a:ea typeface="+mn-ea"/>
                <a:cs typeface="+mn-cs"/>
              </a:rPr>
              <a:t>by school type</a:t>
            </a:r>
          </a:p>
        </c:rich>
      </c:tx>
      <c:layout>
        <c:manualLayout>
          <c:xMode val="edge"/>
          <c:yMode val="edge"/>
          <c:x val="0.17205866053270596"/>
          <c:y val="1.1718749279112373E-2"/>
        </c:manualLayout>
      </c:layout>
      <c:overlay val="0"/>
      <c:spPr>
        <a:noFill/>
        <a:ln>
          <a:noFill/>
        </a:ln>
        <a:effectLst/>
      </c:spPr>
      <c:txPr>
        <a:bodyPr rot="0" spcFirstLastPara="1" vertOverflow="ellipsis" vert="horz" wrap="square" anchor="ctr" anchorCtr="1"/>
        <a:lstStyle/>
        <a:p>
          <a:pPr algn="ctr">
            <a:defRPr lang="en-US" sz="1500" b="1" i="0" u="none" strike="noStrike" kern="1200" spc="0" baseline="0">
              <a:solidFill>
                <a:srgbClr val="000000"/>
              </a:solidFill>
              <a:latin typeface="Graphik Bold" panose="020B0503030202060203" pitchFamily="34" charset="0"/>
              <a:ea typeface="+mn-ea"/>
              <a:cs typeface="+mn-cs"/>
            </a:defRPr>
          </a:pPr>
          <a:endParaRPr lang="en-US"/>
        </a:p>
      </c:txPr>
    </c:title>
    <c:autoTitleDeleted val="0"/>
    <c:plotArea>
      <c:layout>
        <c:manualLayout>
          <c:layoutTarget val="inner"/>
          <c:xMode val="edge"/>
          <c:yMode val="edge"/>
          <c:x val="2.2791140754762674E-2"/>
          <c:y val="0.1879876594908258"/>
          <c:w val="0.69940815137467738"/>
          <c:h val="0.72464195783173424"/>
        </c:manualLayout>
      </c:layout>
      <c:barChart>
        <c:barDir val="col"/>
        <c:grouping val="percentStacked"/>
        <c:varyColors val="0"/>
        <c:ser>
          <c:idx val="0"/>
          <c:order val="0"/>
          <c:tx>
            <c:strRef>
              <c:f>Sheet1!$B$1</c:f>
              <c:strCache>
                <c:ptCount val="1"/>
                <c:pt idx="0">
                  <c:v>Financial considerations (total cost, financial aid package, etc.)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2-year public</c:v>
                </c:pt>
                <c:pt idx="2">
                  <c:v>4-year public</c:v>
                </c:pt>
                <c:pt idx="3">
                  <c:v>4-year private</c:v>
                </c:pt>
              </c:strCache>
            </c:strRef>
          </c:cat>
          <c:val>
            <c:numRef>
              <c:f>Sheet1!$B$2:$B$5</c:f>
              <c:numCache>
                <c:formatCode>0%</c:formatCode>
                <c:ptCount val="4"/>
                <c:pt idx="0">
                  <c:v>0.35</c:v>
                </c:pt>
                <c:pt idx="1">
                  <c:v>0.5</c:v>
                </c:pt>
                <c:pt idx="2">
                  <c:v>0.33</c:v>
                </c:pt>
                <c:pt idx="3">
                  <c:v>0.3</c:v>
                </c:pt>
              </c:numCache>
            </c:numRef>
          </c:val>
          <c:extLst>
            <c:ext xmlns:c16="http://schemas.microsoft.com/office/drawing/2014/chart" uri="{C3380CC4-5D6E-409C-BE32-E72D297353CC}">
              <c16:uniqueId val="{00000000-96CC-46DE-8FCA-23C2C81D879C}"/>
            </c:ext>
          </c:extLst>
        </c:ser>
        <c:ser>
          <c:idx val="1"/>
          <c:order val="1"/>
          <c:tx>
            <c:strRef>
              <c:f>Sheet1!$C$1</c:f>
              <c:strCache>
                <c:ptCount val="1"/>
                <c:pt idx="0">
                  <c:v>Academic considerations (program, prestige, success of graduates, etc.)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2-year public</c:v>
                </c:pt>
                <c:pt idx="2">
                  <c:v>4-year public</c:v>
                </c:pt>
                <c:pt idx="3">
                  <c:v>4-year private</c:v>
                </c:pt>
              </c:strCache>
            </c:strRef>
          </c:cat>
          <c:val>
            <c:numRef>
              <c:f>Sheet1!$C$2:$C$5</c:f>
              <c:numCache>
                <c:formatCode>0%</c:formatCode>
                <c:ptCount val="4"/>
                <c:pt idx="0">
                  <c:v>0.39</c:v>
                </c:pt>
                <c:pt idx="1">
                  <c:v>0.24</c:v>
                </c:pt>
                <c:pt idx="2">
                  <c:v>0.38</c:v>
                </c:pt>
                <c:pt idx="3">
                  <c:v>0.47</c:v>
                </c:pt>
              </c:numCache>
            </c:numRef>
          </c:val>
          <c:extLst>
            <c:ext xmlns:c16="http://schemas.microsoft.com/office/drawing/2014/chart" uri="{C3380CC4-5D6E-409C-BE32-E72D297353CC}">
              <c16:uniqueId val="{00000002-96CC-46DE-8FCA-23C2C81D879C}"/>
            </c:ext>
          </c:extLst>
        </c:ser>
        <c:ser>
          <c:idx val="2"/>
          <c:order val="2"/>
          <c:tx>
            <c:strRef>
              <c:f>Sheet1!$D$1</c:f>
              <c:strCache>
                <c:ptCount val="1"/>
                <c:pt idx="0">
                  <c:v>Personal considerations (location, social life, etc.)</c:v>
                </c:pt>
              </c:strCache>
            </c:strRef>
          </c:tx>
          <c:spPr>
            <a:solidFill>
              <a:schemeClr val="accent3"/>
            </a:solidFill>
            <a:ln>
              <a:noFill/>
            </a:ln>
            <a:effectLst/>
          </c:spPr>
          <c:invertIfNegative val="0"/>
          <c:dPt>
            <c:idx val="3"/>
            <c:invertIfNegative val="0"/>
            <c:bubble3D val="0"/>
            <c:extLst>
              <c:ext xmlns:c16="http://schemas.microsoft.com/office/drawing/2014/chart" uri="{C3380CC4-5D6E-409C-BE32-E72D297353CC}">
                <c16:uniqueId val="{00000000-B230-4429-87DB-C6E25FF2419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2-year public</c:v>
                </c:pt>
                <c:pt idx="2">
                  <c:v>4-year public</c:v>
                </c:pt>
                <c:pt idx="3">
                  <c:v>4-year private</c:v>
                </c:pt>
              </c:strCache>
            </c:strRef>
          </c:cat>
          <c:val>
            <c:numRef>
              <c:f>Sheet1!$D$2:$D$5</c:f>
              <c:numCache>
                <c:formatCode>0%</c:formatCode>
                <c:ptCount val="4"/>
                <c:pt idx="0">
                  <c:v>0.24</c:v>
                </c:pt>
                <c:pt idx="1">
                  <c:v>0.24</c:v>
                </c:pt>
                <c:pt idx="2">
                  <c:v>0.27</c:v>
                </c:pt>
                <c:pt idx="3">
                  <c:v>0.21</c:v>
                </c:pt>
              </c:numCache>
            </c:numRef>
          </c:val>
          <c:extLst>
            <c:ext xmlns:c16="http://schemas.microsoft.com/office/drawing/2014/chart" uri="{C3380CC4-5D6E-409C-BE32-E72D297353CC}">
              <c16:uniqueId val="{00000003-96CC-46DE-8FCA-23C2C81D879C}"/>
            </c:ext>
          </c:extLst>
        </c:ser>
        <c:ser>
          <c:idx val="3"/>
          <c:order val="3"/>
          <c:tx>
            <c:strRef>
              <c:f>Sheet1!$E$1</c:f>
              <c:strCache>
                <c:ptCount val="1"/>
                <c:pt idx="0">
                  <c:v>Not sure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2-year public</c:v>
                </c:pt>
                <c:pt idx="2">
                  <c:v>4-year public</c:v>
                </c:pt>
                <c:pt idx="3">
                  <c:v>4-year private</c:v>
                </c:pt>
              </c:strCache>
            </c:strRef>
          </c:cat>
          <c:val>
            <c:numRef>
              <c:f>Sheet1!$E$2:$E$5</c:f>
              <c:numCache>
                <c:formatCode>0%</c:formatCode>
                <c:ptCount val="4"/>
                <c:pt idx="0">
                  <c:v>0.02</c:v>
                </c:pt>
                <c:pt idx="1">
                  <c:v>0.02</c:v>
                </c:pt>
                <c:pt idx="2">
                  <c:v>0.02</c:v>
                </c:pt>
                <c:pt idx="3">
                  <c:v>0.02</c:v>
                </c:pt>
              </c:numCache>
            </c:numRef>
          </c:val>
          <c:extLst>
            <c:ext xmlns:c16="http://schemas.microsoft.com/office/drawing/2014/chart" uri="{C3380CC4-5D6E-409C-BE32-E72D297353CC}">
              <c16:uniqueId val="{00000004-96CC-46DE-8FCA-23C2C81D879C}"/>
            </c:ext>
          </c:extLst>
        </c:ser>
        <c:dLbls>
          <c:dLblPos val="ctr"/>
          <c:showLegendKey val="0"/>
          <c:showVal val="1"/>
          <c:showCatName val="0"/>
          <c:showSerName val="0"/>
          <c:showPercent val="0"/>
          <c:showBubbleSize val="0"/>
        </c:dLbls>
        <c:gapWidth val="100"/>
        <c:overlap val="100"/>
        <c:axId val="1065517144"/>
        <c:axId val="1065516816"/>
      </c:barChart>
      <c:catAx>
        <c:axId val="1065517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200" b="0" i="0" u="none" strike="noStrike" kern="1200" baseline="0">
                <a:solidFill>
                  <a:srgbClr val="000000"/>
                </a:solidFill>
                <a:latin typeface="+mj-lt"/>
                <a:ea typeface="+mn-ea"/>
                <a:cs typeface="+mn-cs"/>
              </a:defRPr>
            </a:pPr>
            <a:endParaRPr lang="en-US"/>
          </a:p>
        </c:txPr>
        <c:crossAx val="1065516816"/>
        <c:crosses val="autoZero"/>
        <c:auto val="1"/>
        <c:lblAlgn val="ctr"/>
        <c:lblOffset val="100"/>
        <c:noMultiLvlLbl val="0"/>
      </c:catAx>
      <c:valAx>
        <c:axId val="1065516816"/>
        <c:scaling>
          <c:orientation val="minMax"/>
          <c:min val="0"/>
        </c:scaling>
        <c:delete val="1"/>
        <c:axPos val="l"/>
        <c:numFmt formatCode="0%" sourceLinked="1"/>
        <c:majorTickMark val="none"/>
        <c:minorTickMark val="none"/>
        <c:tickLblPos val="nextTo"/>
        <c:crossAx val="1065517144"/>
        <c:crosses val="autoZero"/>
        <c:crossBetween val="between"/>
      </c:valAx>
      <c:spPr>
        <a:noFill/>
        <a:ln>
          <a:noFill/>
        </a:ln>
        <a:effectLst/>
      </c:spPr>
    </c:plotArea>
    <c:legend>
      <c:legendPos val="r"/>
      <c:layout>
        <c:manualLayout>
          <c:xMode val="edge"/>
          <c:yMode val="edge"/>
          <c:x val="0.72436274932047384"/>
          <c:y val="0.23708432350613168"/>
          <c:w val="0.27563725067952616"/>
          <c:h val="0.59838480570959607"/>
        </c:manualLayout>
      </c:layout>
      <c:overlay val="0"/>
      <c:spPr>
        <a:noFill/>
        <a:ln>
          <a:noFill/>
        </a:ln>
        <a:effectLst/>
      </c:spPr>
      <c:txPr>
        <a:bodyPr rot="0" spcFirstLastPara="1" vertOverflow="ellipsis" vert="horz" wrap="square" anchor="ctr" anchorCtr="1"/>
        <a:lstStyle/>
        <a:p>
          <a:pPr algn="ctr">
            <a:defRPr lang="en-US" sz="1200" b="0" i="0" u="none" strike="noStrike" kern="1200" baseline="0">
              <a:solidFill>
                <a:srgbClr val="000000"/>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en-US" sz="1500" b="0" i="0" u="none" strike="noStrike" kern="1200" spc="0" baseline="0">
                <a:solidFill>
                  <a:srgbClr val="000000"/>
                </a:solidFill>
                <a:latin typeface="Arial Black" panose="020B0A04020102020204" pitchFamily="34" charset="0"/>
                <a:ea typeface="+mn-ea"/>
                <a:cs typeface="+mn-cs"/>
              </a:defRPr>
            </a:pPr>
            <a:r>
              <a:rPr lang="en-US" sz="1500" b="0" i="0" kern="1200" dirty="0">
                <a:solidFill>
                  <a:srgbClr val="000000"/>
                </a:solidFill>
                <a:latin typeface="Arial Black" panose="020B0A04020102020204" pitchFamily="34" charset="0"/>
                <a:ea typeface="+mn-ea"/>
                <a:cs typeface="+mn-cs"/>
              </a:rPr>
              <a:t>Amount of federal aid received vs. expected for AY 2023-24</a:t>
            </a:r>
          </a:p>
        </c:rich>
      </c:tx>
      <c:layout>
        <c:manualLayout>
          <c:xMode val="edge"/>
          <c:yMode val="edge"/>
          <c:x val="0.12889168797164763"/>
          <c:y val="1.2891170804706038E-2"/>
        </c:manualLayout>
      </c:layout>
      <c:overlay val="0"/>
      <c:spPr>
        <a:noFill/>
        <a:ln>
          <a:noFill/>
        </a:ln>
        <a:effectLst/>
      </c:spPr>
      <c:txPr>
        <a:bodyPr rot="0" spcFirstLastPara="1" vertOverflow="ellipsis" vert="horz" wrap="square" anchor="ctr" anchorCtr="1"/>
        <a:lstStyle/>
        <a:p>
          <a:pPr algn="ctr">
            <a:defRPr lang="en-US" sz="1500" b="0" i="0" u="none" strike="noStrike" kern="1200" spc="0" baseline="0">
              <a:solidFill>
                <a:srgbClr val="000000"/>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29274997078361625"/>
          <c:y val="0.2105308026482717"/>
          <c:w val="0.51385939894348309"/>
          <c:h val="0.5751960160175057"/>
        </c:manualLayout>
      </c:layout>
      <c:doughnutChart>
        <c:varyColors val="1"/>
        <c:ser>
          <c:idx val="0"/>
          <c:order val="0"/>
          <c:tx>
            <c:strRef>
              <c:f>Sheet1!$B$1</c:f>
              <c:strCache>
                <c:ptCount val="1"/>
                <c:pt idx="0">
                  <c:v>Series 1</c:v>
                </c:pt>
              </c:strCache>
            </c:strRef>
          </c:tx>
          <c:spPr>
            <a:solidFill>
              <a:schemeClr val="accent2"/>
            </a:solidFill>
          </c:spPr>
          <c:dPt>
            <c:idx val="0"/>
            <c:bubble3D val="0"/>
            <c:spPr>
              <a:solidFill>
                <a:srgbClr val="004DE8"/>
              </a:solidFill>
              <a:ln>
                <a:noFill/>
              </a:ln>
              <a:effectLst/>
            </c:spPr>
            <c:extLst>
              <c:ext xmlns:c16="http://schemas.microsoft.com/office/drawing/2014/chart" uri="{C3380CC4-5D6E-409C-BE32-E72D297353CC}">
                <c16:uniqueId val="{00000001-05E4-46AA-A674-80635D6DAE38}"/>
              </c:ext>
            </c:extLst>
          </c:dPt>
          <c:dPt>
            <c:idx val="1"/>
            <c:bubble3D val="0"/>
            <c:spPr>
              <a:solidFill>
                <a:schemeClr val="accent5"/>
              </a:solidFill>
              <a:ln>
                <a:noFill/>
              </a:ln>
              <a:effectLst/>
            </c:spPr>
            <c:extLst>
              <c:ext xmlns:c16="http://schemas.microsoft.com/office/drawing/2014/chart" uri="{C3380CC4-5D6E-409C-BE32-E72D297353CC}">
                <c16:uniqueId val="{00000003-05E4-46AA-A674-80635D6DAE38}"/>
              </c:ext>
            </c:extLst>
          </c:dPt>
          <c:dPt>
            <c:idx val="2"/>
            <c:bubble3D val="0"/>
            <c:spPr>
              <a:solidFill>
                <a:srgbClr val="56D3FF"/>
              </a:solidFill>
              <a:ln>
                <a:noFill/>
              </a:ln>
              <a:effectLst/>
            </c:spPr>
            <c:extLst>
              <c:ext xmlns:c16="http://schemas.microsoft.com/office/drawing/2014/chart" uri="{C3380CC4-5D6E-409C-BE32-E72D297353CC}">
                <c16:uniqueId val="{00000005-05E4-46AA-A674-80635D6DAE38}"/>
              </c:ext>
            </c:extLst>
          </c:dPt>
          <c:dPt>
            <c:idx val="3"/>
            <c:bubble3D val="0"/>
            <c:spPr>
              <a:solidFill>
                <a:schemeClr val="accent2"/>
              </a:solidFill>
              <a:ln>
                <a:noFill/>
              </a:ln>
              <a:effectLst/>
            </c:spPr>
            <c:extLst>
              <c:ext xmlns:c16="http://schemas.microsoft.com/office/drawing/2014/chart" uri="{C3380CC4-5D6E-409C-BE32-E72D297353CC}">
                <c16:uniqueId val="{00000007-05E4-46AA-A674-80635D6DAE38}"/>
              </c:ext>
            </c:extLst>
          </c:dPt>
          <c:dLbls>
            <c:dLbl>
              <c:idx val="0"/>
              <c:layout>
                <c:manualLayout>
                  <c:x val="0.11858552653175919"/>
                  <c:y val="-8.764871724913395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05E4-46AA-A674-80635D6DAE38}"/>
                </c:ext>
              </c:extLst>
            </c:dLbl>
            <c:dLbl>
              <c:idx val="1"/>
              <c:layout>
                <c:manualLayout>
                  <c:x val="-2.2929937142099337E-2"/>
                  <c:y val="0.1283347985731595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05E4-46AA-A674-80635D6DAE38}"/>
                </c:ext>
              </c:extLst>
            </c:dLbl>
            <c:dLbl>
              <c:idx val="2"/>
              <c:layout>
                <c:manualLayout>
                  <c:x val="-0.1260596683907616"/>
                  <c:y val="6.62995758612991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05E4-46AA-A674-80635D6DAE38}"/>
                </c:ext>
              </c:extLst>
            </c:dLbl>
            <c:dLbl>
              <c:idx val="3"/>
              <c:layout>
                <c:manualLayout>
                  <c:x val="-0.16133024493177811"/>
                  <c:y val="-5.0593766621744897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1600739404300914"/>
                      <c:h val="0.21815556161861685"/>
                    </c:manualLayout>
                  </c15:layout>
                </c:ext>
                <c:ext xmlns:c16="http://schemas.microsoft.com/office/drawing/2014/chart" uri="{C3380CC4-5D6E-409C-BE32-E72D297353CC}">
                  <c16:uniqueId val="{00000007-05E4-46AA-A674-80635D6DAE38}"/>
                </c:ext>
              </c:extLst>
            </c:dLbl>
            <c:spPr>
              <a:noFill/>
              <a:ln>
                <a:noFill/>
              </a:ln>
              <a:effectLst/>
            </c:spPr>
            <c:txPr>
              <a:bodyPr rot="0" spcFirstLastPara="1" vertOverflow="clip" horzOverflow="clip" vert="horz" wrap="square" lIns="38100" tIns="19050" rIns="38100" bIns="19050" anchor="ctr" anchorCtr="1">
                <a:spAutoFit/>
              </a:bodyPr>
              <a:lstStyle/>
              <a:p>
                <a:pPr>
                  <a:defRPr lang="en-US" sz="1400" b="0" i="0" u="none" strike="noStrike" kern="1200" baseline="0">
                    <a:solidFill>
                      <a:srgbClr val="000000"/>
                    </a:solidFill>
                    <a:latin typeface="+mj-lt"/>
                    <a:ea typeface="+mn-ea"/>
                    <a:cs typeface="+mn-cs"/>
                  </a:defRPr>
                </a:pPr>
                <a:endParaRPr lang="en-US"/>
              </a:p>
            </c:txPr>
            <c:showLegendKey val="0"/>
            <c:showVal val="0"/>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Received the amount expected</c:v>
                </c:pt>
                <c:pt idx="1">
                  <c:v>Received more than expected</c:v>
                </c:pt>
                <c:pt idx="2">
                  <c:v>Received less than expected</c:v>
                </c:pt>
                <c:pt idx="3">
                  <c:v>Did not have any expectations</c:v>
                </c:pt>
              </c:strCache>
            </c:strRef>
          </c:cat>
          <c:val>
            <c:numRef>
              <c:f>Sheet1!$B$2:$B$5</c:f>
              <c:numCache>
                <c:formatCode>0%</c:formatCode>
                <c:ptCount val="4"/>
                <c:pt idx="0">
                  <c:v>0.54</c:v>
                </c:pt>
                <c:pt idx="1">
                  <c:v>0.05</c:v>
                </c:pt>
                <c:pt idx="2">
                  <c:v>0.21</c:v>
                </c:pt>
                <c:pt idx="3">
                  <c:v>0.2</c:v>
                </c:pt>
              </c:numCache>
            </c:numRef>
          </c:val>
          <c:extLst>
            <c:ext xmlns:c16="http://schemas.microsoft.com/office/drawing/2014/chart" uri="{C3380CC4-5D6E-409C-BE32-E72D297353CC}">
              <c16:uniqueId val="{0000000C-05E4-46AA-A674-80635D6DAE38}"/>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500" b="0" i="0" u="none" strike="noStrike" kern="1200" spc="0" baseline="0">
                <a:solidFill>
                  <a:srgbClr val="000000"/>
                </a:solidFill>
                <a:latin typeface="Arial Black" panose="020B0A04020102020204" pitchFamily="34" charset="0"/>
                <a:ea typeface="+mn-ea"/>
                <a:cs typeface="+mn-cs"/>
              </a:defRPr>
            </a:pPr>
            <a:r>
              <a:rPr lang="en-US" sz="1500" b="0" i="0" u="none" strike="noStrike" kern="1200" spc="0" baseline="0" dirty="0">
                <a:solidFill>
                  <a:srgbClr val="000000"/>
                </a:solidFill>
                <a:latin typeface="Arial Black" panose="020B0A04020102020204" pitchFamily="34" charset="0"/>
                <a:ea typeface="+mn-ea"/>
                <a:cs typeface="+mn-cs"/>
              </a:rPr>
              <a:t>Reasons for not submitting the FAFSA®</a:t>
            </a:r>
          </a:p>
          <a:p>
            <a:pPr>
              <a:defRPr lang="en-US" sz="1500">
                <a:solidFill>
                  <a:srgbClr val="000000"/>
                </a:solidFill>
                <a:latin typeface="Arial Black" panose="020B0A04020102020204" pitchFamily="34" charset="0"/>
              </a:defRPr>
            </a:pPr>
            <a:r>
              <a:rPr lang="en-US" sz="1300" b="0" i="0" u="none" strike="noStrike" kern="1200" spc="0" baseline="0" dirty="0">
                <a:solidFill>
                  <a:srgbClr val="000000"/>
                </a:solidFill>
                <a:latin typeface="+mj-lt"/>
                <a:ea typeface="+mn-ea"/>
                <a:cs typeface="+mn-cs"/>
              </a:rPr>
              <a:t>(among those who did not apply)</a:t>
            </a:r>
          </a:p>
        </c:rich>
      </c:tx>
      <c:overlay val="0"/>
      <c:spPr>
        <a:noFill/>
        <a:ln>
          <a:noFill/>
        </a:ln>
        <a:effectLst/>
      </c:spPr>
      <c:txPr>
        <a:bodyPr rot="0" spcFirstLastPara="1" vertOverflow="ellipsis" vert="horz" wrap="square" anchor="ctr" anchorCtr="1"/>
        <a:lstStyle/>
        <a:p>
          <a:pPr>
            <a:defRPr lang="en-US" sz="1500" b="0" i="0" u="none" strike="noStrike" kern="1200" spc="0" baseline="0">
              <a:solidFill>
                <a:srgbClr val="000000"/>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51677465828208502"/>
          <c:y val="0.20956071603335991"/>
          <c:w val="0.46075802506979424"/>
          <c:h val="0.75755765524094809"/>
        </c:manualLayout>
      </c:layout>
      <c:barChart>
        <c:barDir val="bar"/>
        <c:grouping val="clustered"/>
        <c:varyColors val="0"/>
        <c:ser>
          <c:idx val="0"/>
          <c:order val="0"/>
          <c:tx>
            <c:strRef>
              <c:f>Sheet1!$B$1</c:f>
              <c:strCache>
                <c:ptCount val="1"/>
                <c:pt idx="0">
                  <c:v>Series 1</c:v>
                </c:pt>
              </c:strCache>
            </c:strRef>
          </c:tx>
          <c:spPr>
            <a:solidFill>
              <a:srgbClr val="F06F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Believed family income was too high</c:v>
                </c:pt>
                <c:pt idx="1">
                  <c:v>Filed the previous year and did not get much aid</c:v>
                </c:pt>
                <c:pt idx="2">
                  <c:v>Didn't have time to file</c:v>
                </c:pt>
                <c:pt idx="3">
                  <c:v>Didn't have the required information</c:v>
                </c:pt>
                <c:pt idx="4">
                  <c:v>Missed the deadline</c:v>
                </c:pt>
                <c:pt idx="5">
                  <c:v>Found the application too complicated</c:v>
                </c:pt>
                <c:pt idx="6">
                  <c:v>Didn't know about the FAFSA</c:v>
                </c:pt>
              </c:strCache>
            </c:strRef>
          </c:cat>
          <c:val>
            <c:numRef>
              <c:f>Sheet1!$B$2:$B$8</c:f>
              <c:numCache>
                <c:formatCode>0%</c:formatCode>
                <c:ptCount val="7"/>
                <c:pt idx="0">
                  <c:v>0.33</c:v>
                </c:pt>
                <c:pt idx="1">
                  <c:v>0.18</c:v>
                </c:pt>
                <c:pt idx="2">
                  <c:v>0.18</c:v>
                </c:pt>
                <c:pt idx="3">
                  <c:v>0.17</c:v>
                </c:pt>
                <c:pt idx="4">
                  <c:v>0.17</c:v>
                </c:pt>
                <c:pt idx="5">
                  <c:v>0.13</c:v>
                </c:pt>
                <c:pt idx="6">
                  <c:v>0.13</c:v>
                </c:pt>
              </c:numCache>
            </c:numRef>
          </c:val>
          <c:extLst>
            <c:ext xmlns:c16="http://schemas.microsoft.com/office/drawing/2014/chart" uri="{C3380CC4-5D6E-409C-BE32-E72D297353CC}">
              <c16:uniqueId val="{00000000-6C40-46A7-B5A5-20F56028F644}"/>
            </c:ext>
          </c:extLst>
        </c:ser>
        <c:dLbls>
          <c:dLblPos val="outEnd"/>
          <c:showLegendKey val="0"/>
          <c:showVal val="1"/>
          <c:showCatName val="0"/>
          <c:showSerName val="0"/>
          <c:showPercent val="0"/>
          <c:showBubbleSize val="0"/>
        </c:dLbls>
        <c:gapWidth val="100"/>
        <c:axId val="1643492272"/>
        <c:axId val="1643493712"/>
      </c:barChart>
      <c:catAx>
        <c:axId val="16434922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643493712"/>
        <c:crosses val="autoZero"/>
        <c:auto val="1"/>
        <c:lblAlgn val="ctr"/>
        <c:lblOffset val="100"/>
        <c:noMultiLvlLbl val="0"/>
      </c:catAx>
      <c:valAx>
        <c:axId val="1643493712"/>
        <c:scaling>
          <c:orientation val="minMax"/>
        </c:scaling>
        <c:delete val="1"/>
        <c:axPos val="t"/>
        <c:numFmt formatCode="0%" sourceLinked="1"/>
        <c:majorTickMark val="none"/>
        <c:minorTickMark val="none"/>
        <c:tickLblPos val="nextTo"/>
        <c:crossAx val="164349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3/19/2025</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3/19/2025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4161e6daf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4161e6daf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212121"/>
              </a:buClr>
              <a:buSzPts val="1100"/>
              <a:buAutoNum type="arabicPeriod"/>
            </a:pPr>
            <a:r>
              <a:rPr lang="en" b="1">
                <a:solidFill>
                  <a:srgbClr val="212121"/>
                </a:solidFill>
              </a:rPr>
              <a:t>(Unpacking the Enrollment Cliff with Data)</a:t>
            </a:r>
            <a:endParaRPr b="1">
              <a:solidFill>
                <a:srgbClr val="212121"/>
              </a:solidFill>
            </a:endParaRPr>
          </a:p>
          <a:p>
            <a:pPr marL="914400" lvl="1" indent="-298450" algn="l" rtl="0">
              <a:lnSpc>
                <a:spcPct val="115000"/>
              </a:lnSpc>
              <a:spcBef>
                <a:spcPts val="0"/>
              </a:spcBef>
              <a:spcAft>
                <a:spcPts val="0"/>
              </a:spcAft>
              <a:buClr>
                <a:srgbClr val="212121"/>
              </a:buClr>
              <a:buSzPts val="1100"/>
              <a:buChar char="○"/>
            </a:pPr>
            <a:r>
              <a:rPr lang="en" b="1">
                <a:solidFill>
                  <a:srgbClr val="212121"/>
                </a:solidFill>
              </a:rPr>
              <a:t>Chart:</a:t>
            </a:r>
            <a:r>
              <a:rPr lang="en">
                <a:solidFill>
                  <a:srgbClr val="212121"/>
                </a:solidFill>
              </a:rPr>
              <a:t> Line graph showing WICHE’s projected U.S. high school graduate numbers (peak in 2025, then decline).</a:t>
            </a:r>
            <a:endParaRPr>
              <a:solidFill>
                <a:srgbClr val="212121"/>
              </a:solidFill>
            </a:endParaRPr>
          </a:p>
          <a:p>
            <a:pPr marL="914400" lvl="1" indent="-298450" algn="l" rtl="0">
              <a:lnSpc>
                <a:spcPct val="115000"/>
              </a:lnSpc>
              <a:spcBef>
                <a:spcPts val="0"/>
              </a:spcBef>
              <a:spcAft>
                <a:spcPts val="0"/>
              </a:spcAft>
              <a:buClr>
                <a:srgbClr val="212121"/>
              </a:buClr>
              <a:buSzPts val="1100"/>
              <a:buChar char="○"/>
            </a:pPr>
            <a:r>
              <a:rPr lang="en" b="1">
                <a:solidFill>
                  <a:srgbClr val="212121"/>
                </a:solidFill>
              </a:rPr>
              <a:t>Chart:</a:t>
            </a:r>
            <a:r>
              <a:rPr lang="en">
                <a:solidFill>
                  <a:srgbClr val="212121"/>
                </a:solidFill>
              </a:rPr>
              <a:t> Historical college enrollment trend (steady growth until 2010, stagnation, then decline).</a:t>
            </a:r>
            <a:endParaRPr>
              <a:solidFill>
                <a:srgbClr val="212121"/>
              </a:solidFill>
            </a:endParaRPr>
          </a:p>
          <a:p>
            <a:pPr marL="0" lvl="0" indent="0" algn="l" rtl="0">
              <a:lnSpc>
                <a:spcPct val="115000"/>
              </a:lnSpc>
              <a:spcBef>
                <a:spcPts val="1400"/>
              </a:spcBef>
              <a:spcAft>
                <a:spcPts val="0"/>
              </a:spcAft>
              <a:buNone/>
            </a:pPr>
            <a:r>
              <a:rPr lang="en" sz="1300" b="1">
                <a:solidFill>
                  <a:srgbClr val="212121"/>
                </a:solidFill>
              </a:rPr>
              <a:t>WICHE High School Graduation Projections</a:t>
            </a:r>
            <a:endParaRPr sz="1300" b="1">
              <a:solidFill>
                <a:srgbClr val="212121"/>
              </a:solidFill>
            </a:endParaRPr>
          </a:p>
          <a:p>
            <a:pPr marL="457200" lvl="0" indent="-298450" algn="l" rtl="0">
              <a:lnSpc>
                <a:spcPct val="115000"/>
              </a:lnSpc>
              <a:spcBef>
                <a:spcPts val="1200"/>
              </a:spcBef>
              <a:spcAft>
                <a:spcPts val="0"/>
              </a:spcAft>
              <a:buClr>
                <a:srgbClr val="212121"/>
              </a:buClr>
              <a:buSzPts val="1100"/>
              <a:buChar char="●"/>
            </a:pPr>
            <a:r>
              <a:rPr lang="en" b="1">
                <a:solidFill>
                  <a:srgbClr val="212121"/>
                </a:solidFill>
              </a:rPr>
              <a:t>Source:</a:t>
            </a:r>
            <a:r>
              <a:rPr lang="en">
                <a:solidFill>
                  <a:srgbClr val="212121"/>
                </a:solidFill>
              </a:rPr>
              <a:t> Western Interstate Commission for Higher Education (WICHE)</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Report:</a:t>
            </a:r>
            <a:r>
              <a:rPr lang="en">
                <a:solidFill>
                  <a:srgbClr val="212121"/>
                </a:solidFill>
              </a:rPr>
              <a:t> </a:t>
            </a:r>
            <a:r>
              <a:rPr lang="en" i="1">
                <a:solidFill>
                  <a:srgbClr val="212121"/>
                </a:solidFill>
              </a:rPr>
              <a:t>Knocking at the College Door</a:t>
            </a:r>
            <a:endParaRPr i="1">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Link:</a:t>
            </a:r>
            <a:r>
              <a:rPr lang="en">
                <a:solidFill>
                  <a:srgbClr val="212121"/>
                </a:solidFill>
              </a:rPr>
              <a:t> https://knocking.wiche.edu</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What to Look For:</a:t>
            </a:r>
            <a:endParaRPr b="1">
              <a:solidFill>
                <a:srgbClr val="212121"/>
              </a:solidFill>
            </a:endParaRPr>
          </a:p>
          <a:p>
            <a:pPr marL="914400" lvl="1" indent="-298450" algn="l" rtl="0">
              <a:lnSpc>
                <a:spcPct val="115000"/>
              </a:lnSpc>
              <a:spcBef>
                <a:spcPts val="0"/>
              </a:spcBef>
              <a:spcAft>
                <a:spcPts val="0"/>
              </a:spcAft>
              <a:buClr>
                <a:srgbClr val="212121"/>
              </a:buClr>
              <a:buSzPts val="1100"/>
              <a:buChar char="○"/>
            </a:pPr>
            <a:r>
              <a:rPr lang="en">
                <a:solidFill>
                  <a:srgbClr val="212121"/>
                </a:solidFill>
              </a:rPr>
              <a:t>National and state-level high school graduate projections (use the Vermont-specific data).</a:t>
            </a:r>
            <a:endParaRPr>
              <a:solidFill>
                <a:srgbClr val="212121"/>
              </a:solidFill>
            </a:endParaRPr>
          </a:p>
          <a:p>
            <a:pPr marL="914400" lvl="1" indent="-298450" algn="l" rtl="0">
              <a:lnSpc>
                <a:spcPct val="115000"/>
              </a:lnSpc>
              <a:spcBef>
                <a:spcPts val="0"/>
              </a:spcBef>
              <a:spcAft>
                <a:spcPts val="0"/>
              </a:spcAft>
              <a:buClr>
                <a:srgbClr val="212121"/>
              </a:buClr>
              <a:buSzPts val="1100"/>
              <a:buChar char="○"/>
            </a:pPr>
            <a:r>
              <a:rPr lang="en">
                <a:solidFill>
                  <a:srgbClr val="212121"/>
                </a:solidFill>
              </a:rPr>
              <a:t>Graphs showing peak in 2025, followed by decline.</a:t>
            </a:r>
            <a:endParaRPr>
              <a:solidFill>
                <a:srgbClr val="212121"/>
              </a:solidFill>
            </a:endParaRPr>
          </a:p>
          <a:p>
            <a:pPr marL="0" lvl="0" indent="0" algn="l" rtl="0">
              <a:lnSpc>
                <a:spcPct val="115000"/>
              </a:lnSpc>
              <a:spcBef>
                <a:spcPts val="1400"/>
              </a:spcBef>
              <a:spcAft>
                <a:spcPts val="0"/>
              </a:spcAft>
              <a:buNone/>
            </a:pPr>
            <a:r>
              <a:rPr lang="en" sz="1300" b="1">
                <a:solidFill>
                  <a:srgbClr val="212121"/>
                </a:solidFill>
              </a:rPr>
              <a:t>Historical U.S. College Enrollment Trends</a:t>
            </a:r>
            <a:endParaRPr sz="1300" b="1">
              <a:solidFill>
                <a:srgbClr val="212121"/>
              </a:solidFill>
            </a:endParaRPr>
          </a:p>
          <a:p>
            <a:pPr marL="457200" lvl="0" indent="-298450" algn="l" rtl="0">
              <a:lnSpc>
                <a:spcPct val="115000"/>
              </a:lnSpc>
              <a:spcBef>
                <a:spcPts val="1200"/>
              </a:spcBef>
              <a:spcAft>
                <a:spcPts val="0"/>
              </a:spcAft>
              <a:buClr>
                <a:srgbClr val="212121"/>
              </a:buClr>
              <a:buSzPts val="1100"/>
              <a:buChar char="●"/>
            </a:pPr>
            <a:r>
              <a:rPr lang="en" b="1">
                <a:solidFill>
                  <a:srgbClr val="212121"/>
                </a:solidFill>
              </a:rPr>
              <a:t>Source:</a:t>
            </a:r>
            <a:r>
              <a:rPr lang="en">
                <a:solidFill>
                  <a:srgbClr val="212121"/>
                </a:solidFill>
              </a:rPr>
              <a:t> National Center for Education Statistics (NCES)</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Dataset:</a:t>
            </a:r>
            <a:r>
              <a:rPr lang="en">
                <a:solidFill>
                  <a:srgbClr val="212121"/>
                </a:solidFill>
              </a:rPr>
              <a:t> </a:t>
            </a:r>
            <a:r>
              <a:rPr lang="en" i="1">
                <a:solidFill>
                  <a:srgbClr val="212121"/>
                </a:solidFill>
              </a:rPr>
              <a:t>Digest of Education Statistics</a:t>
            </a:r>
            <a:endParaRPr i="1">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Link:</a:t>
            </a:r>
            <a:r>
              <a:rPr lang="en">
                <a:solidFill>
                  <a:srgbClr val="212121"/>
                </a:solidFill>
              </a:rPr>
              <a:t> https://nces.ed.gov/programs/digest/</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What to Look For:</a:t>
            </a:r>
            <a:endParaRPr b="1">
              <a:solidFill>
                <a:srgbClr val="212121"/>
              </a:solidFill>
            </a:endParaRPr>
          </a:p>
          <a:p>
            <a:pPr marL="914400" lvl="1" indent="-298450" algn="l" rtl="0">
              <a:lnSpc>
                <a:spcPct val="115000"/>
              </a:lnSpc>
              <a:spcBef>
                <a:spcPts val="0"/>
              </a:spcBef>
              <a:spcAft>
                <a:spcPts val="0"/>
              </a:spcAft>
              <a:buClr>
                <a:srgbClr val="212121"/>
              </a:buClr>
              <a:buSzPts val="1100"/>
              <a:buChar char="○"/>
            </a:pPr>
            <a:r>
              <a:rPr lang="en">
                <a:solidFill>
                  <a:srgbClr val="212121"/>
                </a:solidFill>
              </a:rPr>
              <a:t>Tables showing historical college enrollment from 2000–present.</a:t>
            </a:r>
            <a:endParaRPr>
              <a:solidFill>
                <a:srgbClr val="212121"/>
              </a:solidFill>
            </a:endParaRPr>
          </a:p>
          <a:p>
            <a:pPr marL="914400" lvl="1" indent="-298450" algn="l" rtl="0">
              <a:lnSpc>
                <a:spcPct val="115000"/>
              </a:lnSpc>
              <a:spcBef>
                <a:spcPts val="0"/>
              </a:spcBef>
              <a:spcAft>
                <a:spcPts val="0"/>
              </a:spcAft>
              <a:buClr>
                <a:srgbClr val="212121"/>
              </a:buClr>
              <a:buSzPts val="1100"/>
              <a:buChar char="○"/>
            </a:pPr>
            <a:r>
              <a:rPr lang="en">
                <a:solidFill>
                  <a:srgbClr val="212121"/>
                </a:solidFill>
              </a:rPr>
              <a:t>Breakdown by sector (public/private, 2-year/4-year).</a:t>
            </a:r>
            <a:endParaRPr>
              <a:solidFill>
                <a:srgbClr val="212121"/>
              </a:solidFill>
            </a:endParaRPr>
          </a:p>
          <a:p>
            <a:pPr marL="0" lvl="0" indent="0" algn="l" rtl="0">
              <a:spcBef>
                <a:spcPts val="1200"/>
              </a:spcBef>
              <a:spcAft>
                <a:spcPts val="0"/>
              </a:spcAft>
              <a:buNone/>
            </a:pPr>
            <a:endParaRPr sz="1350">
              <a:solidFill>
                <a:srgbClr val="001D35"/>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4077941950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4077941950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212121"/>
              </a:buClr>
              <a:buSzPts val="1100"/>
              <a:buAutoNum type="arabicPeriod"/>
            </a:pPr>
            <a:r>
              <a:rPr lang="en" b="1">
                <a:solidFill>
                  <a:srgbClr val="212121"/>
                </a:solidFill>
              </a:rPr>
              <a:t>(Vermont HS Graduation &amp; College Enrollment Trends)</a:t>
            </a:r>
            <a:endParaRPr b="1">
              <a:solidFill>
                <a:srgbClr val="212121"/>
              </a:solidFill>
            </a:endParaRPr>
          </a:p>
          <a:p>
            <a:pPr marL="914400" lvl="1" indent="-298450" algn="l" rtl="0">
              <a:lnSpc>
                <a:spcPct val="115000"/>
              </a:lnSpc>
              <a:spcBef>
                <a:spcPts val="0"/>
              </a:spcBef>
              <a:spcAft>
                <a:spcPts val="0"/>
              </a:spcAft>
              <a:buClr>
                <a:srgbClr val="212121"/>
              </a:buClr>
              <a:buSzPts val="1100"/>
              <a:buChar char="○"/>
            </a:pPr>
            <a:r>
              <a:rPr lang="en" b="1">
                <a:solidFill>
                  <a:srgbClr val="212121"/>
                </a:solidFill>
              </a:rPr>
              <a:t>Chart:</a:t>
            </a:r>
            <a:r>
              <a:rPr lang="en">
                <a:solidFill>
                  <a:srgbClr val="212121"/>
                </a:solidFill>
              </a:rPr>
              <a:t> Bar chart showing Vermont HS graduation rates over time.</a:t>
            </a:r>
            <a:endParaRPr>
              <a:solidFill>
                <a:srgbClr val="212121"/>
              </a:solidFill>
            </a:endParaRPr>
          </a:p>
          <a:p>
            <a:pPr marL="914400" lvl="1" indent="-298450" algn="l" rtl="0">
              <a:lnSpc>
                <a:spcPct val="115000"/>
              </a:lnSpc>
              <a:spcBef>
                <a:spcPts val="0"/>
              </a:spcBef>
              <a:spcAft>
                <a:spcPts val="0"/>
              </a:spcAft>
              <a:buClr>
                <a:srgbClr val="212121"/>
              </a:buClr>
              <a:buSzPts val="1100"/>
              <a:buChar char="○"/>
            </a:pPr>
            <a:r>
              <a:rPr lang="en" b="1">
                <a:solidFill>
                  <a:srgbClr val="212121"/>
                </a:solidFill>
              </a:rPr>
              <a:t>Chart:</a:t>
            </a:r>
            <a:r>
              <a:rPr lang="en">
                <a:solidFill>
                  <a:srgbClr val="212121"/>
                </a:solidFill>
              </a:rPr>
              <a:t> Line graph comparing Vermont HS graduation rates vs. college enrollment rates.</a:t>
            </a:r>
            <a:endParaRPr>
              <a:solidFill>
                <a:srgbClr val="212121"/>
              </a:solidFill>
            </a:endParaRPr>
          </a:p>
          <a:p>
            <a:pPr marL="0" lvl="0" indent="0" algn="l" rtl="0">
              <a:lnSpc>
                <a:spcPct val="115000"/>
              </a:lnSpc>
              <a:spcBef>
                <a:spcPts val="1400"/>
              </a:spcBef>
              <a:spcAft>
                <a:spcPts val="0"/>
              </a:spcAft>
              <a:buNone/>
            </a:pPr>
            <a:r>
              <a:rPr lang="en" sz="1300" b="1">
                <a:solidFill>
                  <a:srgbClr val="212121"/>
                </a:solidFill>
              </a:rPr>
              <a:t>Vermont High School Graduation &amp; College Enrollment Trends</a:t>
            </a:r>
            <a:endParaRPr sz="1300" b="1">
              <a:solidFill>
                <a:srgbClr val="212121"/>
              </a:solidFill>
            </a:endParaRPr>
          </a:p>
          <a:p>
            <a:pPr marL="457200" lvl="0" indent="-298450" algn="l" rtl="0">
              <a:lnSpc>
                <a:spcPct val="115000"/>
              </a:lnSpc>
              <a:spcBef>
                <a:spcPts val="1200"/>
              </a:spcBef>
              <a:spcAft>
                <a:spcPts val="0"/>
              </a:spcAft>
              <a:buClr>
                <a:srgbClr val="212121"/>
              </a:buClr>
              <a:buSzPts val="1100"/>
              <a:buChar char="●"/>
            </a:pPr>
            <a:r>
              <a:rPr lang="en" b="1">
                <a:solidFill>
                  <a:srgbClr val="212121"/>
                </a:solidFill>
              </a:rPr>
              <a:t>Source:</a:t>
            </a:r>
            <a:r>
              <a:rPr lang="en">
                <a:solidFill>
                  <a:srgbClr val="212121"/>
                </a:solidFill>
              </a:rPr>
              <a:t> Vermont Agency of Education &amp; NCES</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Link:</a:t>
            </a:r>
            <a:r>
              <a:rPr lang="en">
                <a:solidFill>
                  <a:srgbClr val="212121"/>
                </a:solidFill>
              </a:rPr>
              <a:t> https://education.vermont.gov/</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NCES State Data:</a:t>
            </a:r>
            <a:r>
              <a:rPr lang="en">
                <a:solidFill>
                  <a:srgbClr val="212121"/>
                </a:solidFill>
              </a:rPr>
              <a:t> https://nces.ed.gov/datatools/</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What to Look For:</a:t>
            </a:r>
            <a:endParaRPr b="1">
              <a:solidFill>
                <a:srgbClr val="212121"/>
              </a:solidFill>
            </a:endParaRPr>
          </a:p>
          <a:p>
            <a:pPr marL="914400" lvl="1" indent="-298450" algn="l" rtl="0">
              <a:lnSpc>
                <a:spcPct val="115000"/>
              </a:lnSpc>
              <a:spcBef>
                <a:spcPts val="0"/>
              </a:spcBef>
              <a:spcAft>
                <a:spcPts val="0"/>
              </a:spcAft>
              <a:buClr>
                <a:srgbClr val="212121"/>
              </a:buClr>
              <a:buSzPts val="1100"/>
              <a:buChar char="○"/>
            </a:pPr>
            <a:r>
              <a:rPr lang="en">
                <a:solidFill>
                  <a:srgbClr val="212121"/>
                </a:solidFill>
              </a:rPr>
              <a:t>Number of Vermont high school graduates over time.</a:t>
            </a:r>
            <a:endParaRPr>
              <a:solidFill>
                <a:srgbClr val="212121"/>
              </a:solidFill>
            </a:endParaRPr>
          </a:p>
          <a:p>
            <a:pPr marL="914400" lvl="1" indent="-298450" algn="l" rtl="0">
              <a:lnSpc>
                <a:spcPct val="115000"/>
              </a:lnSpc>
              <a:spcBef>
                <a:spcPts val="0"/>
              </a:spcBef>
              <a:spcAft>
                <a:spcPts val="0"/>
              </a:spcAft>
              <a:buClr>
                <a:srgbClr val="212121"/>
              </a:buClr>
              <a:buSzPts val="1100"/>
              <a:buChar char="○"/>
            </a:pPr>
            <a:r>
              <a:rPr lang="en">
                <a:solidFill>
                  <a:srgbClr val="212121"/>
                </a:solidFill>
              </a:rPr>
              <a:t>College-going rates for Vermont students.</a:t>
            </a:r>
            <a:endParaRPr sz="1350">
              <a:solidFill>
                <a:srgbClr val="001D35"/>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4161e6dafb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4161e6dafb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212121"/>
              </a:buClr>
              <a:buSzPts val="1100"/>
              <a:buAutoNum type="arabicPeriod"/>
            </a:pPr>
            <a:r>
              <a:rPr lang="en" b="1">
                <a:solidFill>
                  <a:srgbClr val="212121"/>
                </a:solidFill>
              </a:rPr>
              <a:t>(Vermont HS Graduation &amp; College Enrollment Trends)</a:t>
            </a:r>
            <a:endParaRPr b="1">
              <a:solidFill>
                <a:srgbClr val="212121"/>
              </a:solidFill>
            </a:endParaRPr>
          </a:p>
          <a:p>
            <a:pPr marL="914400" lvl="1" indent="-298450" algn="l" rtl="0">
              <a:lnSpc>
                <a:spcPct val="115000"/>
              </a:lnSpc>
              <a:spcBef>
                <a:spcPts val="0"/>
              </a:spcBef>
              <a:spcAft>
                <a:spcPts val="0"/>
              </a:spcAft>
              <a:buClr>
                <a:srgbClr val="212121"/>
              </a:buClr>
              <a:buSzPts val="1100"/>
              <a:buChar char="○"/>
            </a:pPr>
            <a:r>
              <a:rPr lang="en" b="1">
                <a:solidFill>
                  <a:srgbClr val="212121"/>
                </a:solidFill>
              </a:rPr>
              <a:t>Chart:</a:t>
            </a:r>
            <a:r>
              <a:rPr lang="en">
                <a:solidFill>
                  <a:srgbClr val="212121"/>
                </a:solidFill>
              </a:rPr>
              <a:t> Bar chart showing Vermont HS graduation rates over time.</a:t>
            </a:r>
            <a:endParaRPr>
              <a:solidFill>
                <a:srgbClr val="212121"/>
              </a:solidFill>
            </a:endParaRPr>
          </a:p>
          <a:p>
            <a:pPr marL="914400" lvl="1" indent="-298450" algn="l" rtl="0">
              <a:lnSpc>
                <a:spcPct val="115000"/>
              </a:lnSpc>
              <a:spcBef>
                <a:spcPts val="0"/>
              </a:spcBef>
              <a:spcAft>
                <a:spcPts val="0"/>
              </a:spcAft>
              <a:buClr>
                <a:srgbClr val="212121"/>
              </a:buClr>
              <a:buSzPts val="1100"/>
              <a:buChar char="○"/>
            </a:pPr>
            <a:r>
              <a:rPr lang="en" b="1">
                <a:solidFill>
                  <a:srgbClr val="212121"/>
                </a:solidFill>
              </a:rPr>
              <a:t>Chart:</a:t>
            </a:r>
            <a:r>
              <a:rPr lang="en">
                <a:solidFill>
                  <a:srgbClr val="212121"/>
                </a:solidFill>
              </a:rPr>
              <a:t> Line graph comparing Vermont HS graduation rates vs. college enrollment rates.</a:t>
            </a:r>
            <a:endParaRPr>
              <a:solidFill>
                <a:srgbClr val="212121"/>
              </a:solidFill>
            </a:endParaRPr>
          </a:p>
          <a:p>
            <a:pPr marL="0" lvl="0" indent="0" algn="l" rtl="0">
              <a:lnSpc>
                <a:spcPct val="115000"/>
              </a:lnSpc>
              <a:spcBef>
                <a:spcPts val="1400"/>
              </a:spcBef>
              <a:spcAft>
                <a:spcPts val="0"/>
              </a:spcAft>
              <a:buNone/>
            </a:pPr>
            <a:r>
              <a:rPr lang="en" sz="1300" b="1">
                <a:solidFill>
                  <a:srgbClr val="212121"/>
                </a:solidFill>
              </a:rPr>
              <a:t>Vermont High School Graduation &amp; College Enrollment Trends</a:t>
            </a:r>
            <a:endParaRPr sz="1300" b="1">
              <a:solidFill>
                <a:srgbClr val="212121"/>
              </a:solidFill>
            </a:endParaRPr>
          </a:p>
          <a:p>
            <a:pPr marL="457200" lvl="0" indent="-298450" algn="l" rtl="0">
              <a:lnSpc>
                <a:spcPct val="115000"/>
              </a:lnSpc>
              <a:spcBef>
                <a:spcPts val="1200"/>
              </a:spcBef>
              <a:spcAft>
                <a:spcPts val="0"/>
              </a:spcAft>
              <a:buClr>
                <a:srgbClr val="212121"/>
              </a:buClr>
              <a:buSzPts val="1100"/>
              <a:buChar char="●"/>
            </a:pPr>
            <a:r>
              <a:rPr lang="en" b="1">
                <a:solidFill>
                  <a:srgbClr val="212121"/>
                </a:solidFill>
              </a:rPr>
              <a:t>Source:</a:t>
            </a:r>
            <a:r>
              <a:rPr lang="en">
                <a:solidFill>
                  <a:srgbClr val="212121"/>
                </a:solidFill>
              </a:rPr>
              <a:t> Vermont Agency of Education &amp; NCES</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Link:</a:t>
            </a:r>
            <a:r>
              <a:rPr lang="en">
                <a:solidFill>
                  <a:srgbClr val="212121"/>
                </a:solidFill>
              </a:rPr>
              <a:t> https://education.vermont.gov/</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NCES State Data:</a:t>
            </a:r>
            <a:r>
              <a:rPr lang="en">
                <a:solidFill>
                  <a:srgbClr val="212121"/>
                </a:solidFill>
              </a:rPr>
              <a:t> https://nces.ed.gov/datatools/</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What to Look For:</a:t>
            </a:r>
            <a:endParaRPr b="1">
              <a:solidFill>
                <a:srgbClr val="212121"/>
              </a:solidFill>
            </a:endParaRPr>
          </a:p>
          <a:p>
            <a:pPr marL="914400" lvl="1" indent="-298450" algn="l" rtl="0">
              <a:lnSpc>
                <a:spcPct val="115000"/>
              </a:lnSpc>
              <a:spcBef>
                <a:spcPts val="0"/>
              </a:spcBef>
              <a:spcAft>
                <a:spcPts val="0"/>
              </a:spcAft>
              <a:buClr>
                <a:srgbClr val="212121"/>
              </a:buClr>
              <a:buSzPts val="1100"/>
              <a:buChar char="○"/>
            </a:pPr>
            <a:r>
              <a:rPr lang="en">
                <a:solidFill>
                  <a:srgbClr val="212121"/>
                </a:solidFill>
              </a:rPr>
              <a:t>Number of Vermont high school graduates over time.</a:t>
            </a:r>
            <a:endParaRPr>
              <a:solidFill>
                <a:srgbClr val="212121"/>
              </a:solidFill>
            </a:endParaRPr>
          </a:p>
          <a:p>
            <a:pPr marL="914400" lvl="1" indent="-298450" algn="l" rtl="0">
              <a:lnSpc>
                <a:spcPct val="115000"/>
              </a:lnSpc>
              <a:spcBef>
                <a:spcPts val="0"/>
              </a:spcBef>
              <a:spcAft>
                <a:spcPts val="0"/>
              </a:spcAft>
              <a:buClr>
                <a:srgbClr val="212121"/>
              </a:buClr>
              <a:buSzPts val="1100"/>
              <a:buChar char="○"/>
            </a:pPr>
            <a:r>
              <a:rPr lang="en">
                <a:solidFill>
                  <a:srgbClr val="212121"/>
                </a:solidFill>
              </a:rPr>
              <a:t>College-going rates for Vermont students.</a:t>
            </a:r>
            <a:endParaRPr sz="1350">
              <a:solidFill>
                <a:srgbClr val="001D35"/>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4077941950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407794195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300" b="1">
                <a:solidFill>
                  <a:srgbClr val="212121"/>
                </a:solidFill>
              </a:rPr>
              <a:t>Vermont College Enrollment by Race &amp; Ethnicity</a:t>
            </a:r>
            <a:endParaRPr sz="1300" b="1">
              <a:solidFill>
                <a:srgbClr val="212121"/>
              </a:solidFill>
            </a:endParaRPr>
          </a:p>
          <a:p>
            <a:pPr marL="457200" lvl="0" indent="-298450" algn="l" rtl="0">
              <a:lnSpc>
                <a:spcPct val="115000"/>
              </a:lnSpc>
              <a:spcBef>
                <a:spcPts val="1200"/>
              </a:spcBef>
              <a:spcAft>
                <a:spcPts val="0"/>
              </a:spcAft>
              <a:buClr>
                <a:srgbClr val="212121"/>
              </a:buClr>
              <a:buSzPts val="1100"/>
              <a:buChar char="●"/>
            </a:pPr>
            <a:r>
              <a:rPr lang="en" b="1">
                <a:solidFill>
                  <a:srgbClr val="212121"/>
                </a:solidFill>
              </a:rPr>
              <a:t>Source:</a:t>
            </a:r>
            <a:r>
              <a:rPr lang="en">
                <a:solidFill>
                  <a:srgbClr val="212121"/>
                </a:solidFill>
              </a:rPr>
              <a:t> Vermont State Colleges, NCES, IPEDS</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IPEDS Data Center:</a:t>
            </a:r>
            <a:r>
              <a:rPr lang="en">
                <a:solidFill>
                  <a:srgbClr val="212121"/>
                </a:solidFill>
              </a:rPr>
              <a:t> https://nces.ed.gov/ipeds/</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What to Look For:</a:t>
            </a:r>
            <a:endParaRPr b="1">
              <a:solidFill>
                <a:srgbClr val="212121"/>
              </a:solidFill>
            </a:endParaRPr>
          </a:p>
          <a:p>
            <a:pPr marL="914400" lvl="1" indent="-298450" algn="l" rtl="0">
              <a:lnSpc>
                <a:spcPct val="115000"/>
              </a:lnSpc>
              <a:spcBef>
                <a:spcPts val="0"/>
              </a:spcBef>
              <a:spcAft>
                <a:spcPts val="0"/>
              </a:spcAft>
              <a:buClr>
                <a:srgbClr val="212121"/>
              </a:buClr>
              <a:buSzPts val="1100"/>
              <a:buChar char="○"/>
            </a:pPr>
            <a:r>
              <a:rPr lang="en">
                <a:solidFill>
                  <a:srgbClr val="212121"/>
                </a:solidFill>
              </a:rPr>
              <a:t>Enrollment breakdown by race/ethnicity over time.</a:t>
            </a:r>
            <a:endParaRPr>
              <a:solidFill>
                <a:srgbClr val="212121"/>
              </a:solidFill>
            </a:endParaRPr>
          </a:p>
          <a:p>
            <a:pPr marL="914400" lvl="1" indent="-298450" algn="l" rtl="0">
              <a:lnSpc>
                <a:spcPct val="115000"/>
              </a:lnSpc>
              <a:spcBef>
                <a:spcPts val="0"/>
              </a:spcBef>
              <a:spcAft>
                <a:spcPts val="0"/>
              </a:spcAft>
              <a:buClr>
                <a:srgbClr val="212121"/>
              </a:buClr>
              <a:buSzPts val="1100"/>
              <a:buChar char="○"/>
            </a:pPr>
            <a:r>
              <a:rPr lang="en">
                <a:solidFill>
                  <a:srgbClr val="212121"/>
                </a:solidFill>
              </a:rPr>
              <a:t>Percentage of underrepresented students going to college.</a:t>
            </a:r>
            <a:endParaRPr sz="1350">
              <a:solidFill>
                <a:srgbClr val="001D35"/>
              </a:solidFill>
              <a:highlight>
                <a:srgbClr val="FFFFFF"/>
              </a:highlight>
            </a:endParaRPr>
          </a:p>
          <a:p>
            <a:pPr marL="0" lvl="0" indent="0" algn="l" rtl="0">
              <a:spcBef>
                <a:spcPts val="1200"/>
              </a:spcBef>
              <a:spcAft>
                <a:spcPts val="0"/>
              </a:spcAft>
              <a:buNone/>
            </a:pPr>
            <a:endParaRPr sz="1350">
              <a:solidFill>
                <a:srgbClr val="001D35"/>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4161e6dafb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4161e6dafb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sz="1300" b="1">
                <a:solidFill>
                  <a:srgbClr val="212121"/>
                </a:solidFill>
              </a:rPr>
              <a:t>Vermont College Enrollment by Race &amp; Ethnicity</a:t>
            </a:r>
            <a:endParaRPr sz="1300" b="1">
              <a:solidFill>
                <a:srgbClr val="212121"/>
              </a:solidFill>
            </a:endParaRPr>
          </a:p>
          <a:p>
            <a:pPr marL="457200" lvl="0" indent="-298450" algn="l" rtl="0">
              <a:lnSpc>
                <a:spcPct val="115000"/>
              </a:lnSpc>
              <a:spcBef>
                <a:spcPts val="1200"/>
              </a:spcBef>
              <a:spcAft>
                <a:spcPts val="0"/>
              </a:spcAft>
              <a:buClr>
                <a:srgbClr val="212121"/>
              </a:buClr>
              <a:buSzPts val="1100"/>
              <a:buChar char="●"/>
            </a:pPr>
            <a:r>
              <a:rPr lang="en" b="1">
                <a:solidFill>
                  <a:srgbClr val="212121"/>
                </a:solidFill>
              </a:rPr>
              <a:t>Source:</a:t>
            </a:r>
            <a:r>
              <a:rPr lang="en">
                <a:solidFill>
                  <a:srgbClr val="212121"/>
                </a:solidFill>
              </a:rPr>
              <a:t> Vermont State Colleges, NCES, IPEDS</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IPEDS Data Center:</a:t>
            </a:r>
            <a:r>
              <a:rPr lang="en">
                <a:solidFill>
                  <a:srgbClr val="212121"/>
                </a:solidFill>
              </a:rPr>
              <a:t> https://nces.ed.gov/ipeds/</a:t>
            </a:r>
            <a:endParaRPr>
              <a:solidFill>
                <a:srgbClr val="212121"/>
              </a:solidFill>
            </a:endParaRPr>
          </a:p>
          <a:p>
            <a:pPr marL="457200" lvl="0" indent="-298450" algn="l" rtl="0">
              <a:lnSpc>
                <a:spcPct val="115000"/>
              </a:lnSpc>
              <a:spcBef>
                <a:spcPts val="0"/>
              </a:spcBef>
              <a:spcAft>
                <a:spcPts val="0"/>
              </a:spcAft>
              <a:buClr>
                <a:srgbClr val="212121"/>
              </a:buClr>
              <a:buSzPts val="1100"/>
              <a:buChar char="●"/>
            </a:pPr>
            <a:r>
              <a:rPr lang="en" b="1">
                <a:solidFill>
                  <a:srgbClr val="212121"/>
                </a:solidFill>
              </a:rPr>
              <a:t>What to Look For:</a:t>
            </a:r>
            <a:endParaRPr b="1">
              <a:solidFill>
                <a:srgbClr val="212121"/>
              </a:solidFill>
            </a:endParaRPr>
          </a:p>
          <a:p>
            <a:pPr marL="914400" lvl="1" indent="-298450" algn="l" rtl="0">
              <a:lnSpc>
                <a:spcPct val="115000"/>
              </a:lnSpc>
              <a:spcBef>
                <a:spcPts val="0"/>
              </a:spcBef>
              <a:spcAft>
                <a:spcPts val="0"/>
              </a:spcAft>
              <a:buClr>
                <a:srgbClr val="212121"/>
              </a:buClr>
              <a:buSzPts val="1100"/>
              <a:buChar char="○"/>
            </a:pPr>
            <a:r>
              <a:rPr lang="en">
                <a:solidFill>
                  <a:srgbClr val="212121"/>
                </a:solidFill>
              </a:rPr>
              <a:t>Enrollment breakdown by race/ethnicity over time.</a:t>
            </a:r>
            <a:endParaRPr>
              <a:solidFill>
                <a:srgbClr val="212121"/>
              </a:solidFill>
            </a:endParaRPr>
          </a:p>
          <a:p>
            <a:pPr marL="914400" lvl="1" indent="-298450" algn="l" rtl="0">
              <a:lnSpc>
                <a:spcPct val="115000"/>
              </a:lnSpc>
              <a:spcBef>
                <a:spcPts val="0"/>
              </a:spcBef>
              <a:spcAft>
                <a:spcPts val="0"/>
              </a:spcAft>
              <a:buClr>
                <a:srgbClr val="212121"/>
              </a:buClr>
              <a:buSzPts val="1100"/>
              <a:buChar char="○"/>
            </a:pPr>
            <a:r>
              <a:rPr lang="en">
                <a:solidFill>
                  <a:srgbClr val="212121"/>
                </a:solidFill>
              </a:rPr>
              <a:t>Percentage of underrepresented students going to college.</a:t>
            </a:r>
            <a:endParaRPr sz="1350">
              <a:solidFill>
                <a:srgbClr val="001D35"/>
              </a:solidFill>
              <a:highlight>
                <a:srgbClr val="FFFFFF"/>
              </a:highlight>
            </a:endParaRPr>
          </a:p>
          <a:p>
            <a:pPr marL="0" lvl="0" indent="0" algn="l" rtl="0">
              <a:spcBef>
                <a:spcPts val="1200"/>
              </a:spcBef>
              <a:spcAft>
                <a:spcPts val="0"/>
              </a:spcAft>
              <a:buNone/>
            </a:pPr>
            <a:endParaRPr sz="1350">
              <a:solidFill>
                <a:srgbClr val="001D35"/>
              </a:solidFill>
              <a:highlight>
                <a:srgbClr val="FFFFFF"/>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4161e6daf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4161e6daf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001D35"/>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4161e6dafb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4161e6dafb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001D35"/>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i="0" dirty="0">
                <a:solidFill>
                  <a:srgbClr val="4472C4"/>
                </a:solidFill>
                <a:effectLst/>
                <a:highlight>
                  <a:srgbClr val="FFFFFF"/>
                </a:highlight>
                <a:latin typeface="Calibri" panose="020F0502020204030204" pitchFamily="34" charset="0"/>
              </a:rPr>
              <a:t>When we talk about school choice, the factor that is ever-present for most families is cost, but – as you all know, and as we’ll explore in our research, cost is not the only consideration. In general, 8 in 10 college families said that they eliminated a school from consideration based on cost alone at some point between building their long list of schools and deciding which school to attend. What’s interesting, is that 61% of students and parents eliminated a school based on cost even before deciding which schools to research. Here, of course the question is what cost information are families using when they are evaluating options early on? Are they looking at cost of attendance, or are they digging deeper to understand the net price? We know from other research that many high school families don’t feel confident about the different elements and variations of school costs, and many believe that cost of attendance is what they will be expected to pay. Thus, surfacing information about college costs and average aid packages is critical to help families navigate this stage.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630498-6A37-45A0-848A-1607CA1F1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195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72C4"/>
                </a:solidFill>
                <a:effectLst/>
                <a:highlight>
                  <a:srgbClr val="FFFFFF"/>
                </a:highlight>
                <a:latin typeface="Calibri" panose="020F0502020204030204" pitchFamily="34" charset="0"/>
              </a:rPr>
              <a:t>As we said, cost is not the only deciding factor – although it is a significant one. Here, we asked students and parents to select the factors that went into their school choice decision. The bottom line is that cost, location, and a specific academic program are the top 3 factors that help most families decide which school the student will attend. These aren’t surprising – these factors are answers to the key questions families ask themselves at this stage: what will I study, where will I live, and how much will I pay. There are secondary factors that also play a role – for example, 23% of students said that friends attending a school played a role in their choice and another 18% pointed to social life. More practically, a school offering a learning experience that is online or on a hybrid schedule was a deciding factor for 19% of families. School size (being large or small) and prestige were mentioned by 15% and 13% of families.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A5A53-80FC-475D-A945-5181EB0BE5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5795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800" b="0" i="0" dirty="0">
                <a:solidFill>
                  <a:srgbClr val="4472C4"/>
                </a:solidFill>
                <a:effectLst/>
                <a:latin typeface="WordVisi_MSFontService"/>
              </a:rPr>
              <a:t>What we found is when it comes to the ultimate deciding factors, there are some differences by school type. Families who choose a 2-year school are more likely to consider the financial aspects (half of these families said they chose their school based on financial considerations compared to 35% overall). Then, on the opposite end of the spectrum, families who selected a 4-year private school were more likely to report that their ultimate decision was based on academic considerations (47% of them said that compared to 39% of families overall). Families who chose a 4-year public school are somewhere in the middle.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630498-6A37-45A0-848A-1607CA1F1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400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3113416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know, the FAFSA is a gateway to $114 Billion in federal aid for higher education. So how did what families received match their expectations? Well, to start with, 1 in 5 families who filed – 20% - didn’t have any expectations at all when it comes to how much federal aid they would receive. 54% of filers received about the amount they expected. 5% received more than they expected, and 21% received less than expected. In all, then, about 4 in 10 families either didn’t know what they would get OR got less than they hoped for. I view this proportion of families as those who would be most likely to scramble at that moment to try and figure out how to cover the gap.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A5A53-80FC-475D-A945-5181EB0BE5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3107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74% of families filed the FAFSA, that means that 26% did not. The main reason families didn’t file the FAFSA – and this reason has been a top one for many years of this research – is that families believe they make too much money to qualify for any aid. 33% of non-filers mentioned this reason. Now, it makes sense to me that families making a lot of money have this idea – and in fact, among non-filers making $150K or more, 63% mentioned this reason. However, 1 in 4 families making less than $100K also mentioned this reason, and this of course is a misconception. We know that most families that apply, get something. </a:t>
            </a:r>
          </a:p>
          <a:p>
            <a:endParaRPr lang="en-US" dirty="0"/>
          </a:p>
          <a:p>
            <a:r>
              <a:rPr lang="en-US" dirty="0"/>
              <a:t>Other reasons for skipping out the FAFSA are logistical, such as 18% not having the time to file, or 17% not having the required information, or 13% finding the application too complicated. Hopefully, as the new FAFSA settles, some of these issues will </a:t>
            </a:r>
            <a:r>
              <a:rPr lang="en-US"/>
              <a:t>be addressed.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A5A53-80FC-475D-A945-5181EB0BE5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2362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34</a:t>
            </a:fld>
            <a:endParaRPr lang="en-US" dirty="0"/>
          </a:p>
        </p:txBody>
      </p:sp>
    </p:spTree>
    <p:extLst>
      <p:ext uri="{BB962C8B-B14F-4D97-AF65-F5344CB8AC3E}">
        <p14:creationId xmlns:p14="http://schemas.microsoft.com/office/powerpoint/2010/main" val="501160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35</a:t>
            </a:fld>
            <a:endParaRPr lang="en-US" dirty="0"/>
          </a:p>
        </p:txBody>
      </p:sp>
    </p:spTree>
    <p:extLst>
      <p:ext uri="{BB962C8B-B14F-4D97-AF65-F5344CB8AC3E}">
        <p14:creationId xmlns:p14="http://schemas.microsoft.com/office/powerpoint/2010/main" val="176592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Roboto" panose="02000000000000000000" pitchFamily="2" charset="0"/>
                <a:ea typeface="Roboto" panose="02000000000000000000" pitchFamily="2" charset="0"/>
              </a:rPr>
              <a:t>Five-letter acronym that makes people say four letter words</a:t>
            </a:r>
          </a:p>
          <a:p>
            <a:pPr marL="171450" indent="-171450">
              <a:buFont typeface="Arial" panose="020B0604020202020204" pitchFamily="34" charset="0"/>
              <a:buChar char="•"/>
            </a:pPr>
            <a:r>
              <a:rPr lang="en-US" dirty="0">
                <a:latin typeface="Roboto" panose="02000000000000000000" pitchFamily="2" charset="0"/>
                <a:ea typeface="Roboto" panose="02000000000000000000" pitchFamily="2" charset="0"/>
              </a:rPr>
              <a:t>FAFSA completion matters because going to college matters</a:t>
            </a:r>
          </a:p>
          <a:p>
            <a:pPr marL="171450" indent="-171450">
              <a:buFont typeface="Arial" panose="020B0604020202020204" pitchFamily="34" charset="0"/>
              <a:buChar char="•"/>
            </a:pPr>
            <a:r>
              <a:rPr lang="en-US" dirty="0">
                <a:latin typeface="Roboto" panose="02000000000000000000" pitchFamily="2" charset="0"/>
                <a:ea typeface="Roboto" panose="02000000000000000000" pitchFamily="2" charset="0"/>
              </a:rPr>
              <a:t>Equity in FAFSA completion matters because equity in going to and attaining a postsecondary degree or credential matters</a:t>
            </a:r>
          </a:p>
          <a:p>
            <a:pPr marL="171450" indent="-171450">
              <a:buFont typeface="Arial" panose="020B0604020202020204" pitchFamily="34" charset="0"/>
              <a:buChar char="•"/>
            </a:pPr>
            <a:r>
              <a:rPr lang="en-US" dirty="0">
                <a:latin typeface="Roboto" panose="02000000000000000000" pitchFamily="2" charset="0"/>
                <a:ea typeface="Roboto" panose="02000000000000000000" pitchFamily="2" charset="0"/>
              </a:rPr>
              <a:t>FUTURE Act – 2019, FAFSA Simplification Act, 2021</a:t>
            </a:r>
          </a:p>
          <a:p>
            <a:pPr marL="171450" indent="-171450">
              <a:buFont typeface="Arial" panose="020B0604020202020204" pitchFamily="34" charset="0"/>
              <a:buChar char="•"/>
            </a:pPr>
            <a:r>
              <a:rPr lang="en-US" dirty="0">
                <a:latin typeface="Roboto" panose="02000000000000000000" pitchFamily="2" charset="0"/>
                <a:ea typeface="Roboto" panose="02000000000000000000" pitchFamily="2" charset="0"/>
              </a:rPr>
              <a:t>Someone else dug this hole for you, but it’s our job collectively as a field to help students climb 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91EF0-5471-EC45-999E-BD01914F51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730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91EF0-5471-EC45-999E-BD01914F51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813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91EF0-5471-EC45-999E-BD01914F51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75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EBD24-3E90-42CD-E012-31CB15D38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4C95F-60F4-D695-653E-75D240AFFB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D14BE2-48ED-9363-FCE3-2A10473BD3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4A4099-CF67-2444-CD9F-76D17E5670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91EF0-5471-EC45-999E-BD01914F51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886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e3c6b730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e3c6b730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e3c6b7306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e3c6b7306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001D35"/>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5.xml"/><Relationship Id="rId4" Type="http://schemas.openxmlformats.org/officeDocument/2006/relationships/image" Target="../media/image24.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5.jpg"/><Relationship Id="rId1" Type="http://schemas.openxmlformats.org/officeDocument/2006/relationships/slideMaster" Target="../slideMasters/slideMaster5.xml"/><Relationship Id="rId4" Type="http://schemas.openxmlformats.org/officeDocument/2006/relationships/image" Target="../media/image24.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r sidebar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B124A5-0502-3D0F-25FF-73A6225699FD}"/>
              </a:ext>
            </a:extLst>
          </p:cNvPr>
          <p:cNvSpPr/>
          <p:nvPr userDrawn="1"/>
        </p:nvSpPr>
        <p:spPr>
          <a:xfrm>
            <a:off x="0" y="0"/>
            <a:ext cx="4495800" cy="6858000"/>
          </a:xfrm>
          <a:prstGeom prst="rect">
            <a:avLst/>
          </a:prstGeom>
          <a:solidFill>
            <a:srgbClr val="FF16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108B4EF4-1433-C384-0E6B-BD92D66633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814" b="35832"/>
          <a:stretch/>
        </p:blipFill>
        <p:spPr>
          <a:xfrm>
            <a:off x="38503" y="5706072"/>
            <a:ext cx="1703861" cy="1177585"/>
          </a:xfrm>
          <a:prstGeom prst="rect">
            <a:avLst/>
          </a:prstGeom>
        </p:spPr>
      </p:pic>
      <p:pic>
        <p:nvPicPr>
          <p:cNvPr id="9" name="Graphic 8">
            <a:extLst>
              <a:ext uri="{FF2B5EF4-FFF2-40B4-BE49-F238E27FC236}">
                <a16:creationId xmlns:a16="http://schemas.microsoft.com/office/drawing/2014/main" id="{7302CF79-48C0-0831-78CB-96FAAE55F45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3621" r="-1" b="51921"/>
          <a:stretch/>
        </p:blipFill>
        <p:spPr>
          <a:xfrm>
            <a:off x="-3" y="5772686"/>
            <a:ext cx="1276299" cy="1110971"/>
          </a:xfrm>
          <a:prstGeom prst="rect">
            <a:avLst/>
          </a:prstGeom>
        </p:spPr>
      </p:pic>
      <p:sp>
        <p:nvSpPr>
          <p:cNvPr id="11" name="Text Placeholder 10">
            <a:extLst>
              <a:ext uri="{FF2B5EF4-FFF2-40B4-BE49-F238E27FC236}">
                <a16:creationId xmlns:a16="http://schemas.microsoft.com/office/drawing/2014/main" id="{0768C3DE-02D3-2704-45B1-1FC8432E23F3}"/>
              </a:ext>
            </a:extLst>
          </p:cNvPr>
          <p:cNvSpPr>
            <a:spLocks noGrp="1"/>
          </p:cNvSpPr>
          <p:nvPr>
            <p:ph type="body" sz="quarter" idx="10" hasCustomPrompt="1"/>
          </p:nvPr>
        </p:nvSpPr>
        <p:spPr>
          <a:xfrm>
            <a:off x="503238" y="822326"/>
            <a:ext cx="3432175" cy="926962"/>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a:t>Here is space for a header</a:t>
            </a:r>
          </a:p>
        </p:txBody>
      </p:sp>
      <p:sp>
        <p:nvSpPr>
          <p:cNvPr id="15" name="Text Placeholder 14">
            <a:extLst>
              <a:ext uri="{FF2B5EF4-FFF2-40B4-BE49-F238E27FC236}">
                <a16:creationId xmlns:a16="http://schemas.microsoft.com/office/drawing/2014/main" id="{E071BDC2-A528-E321-E061-95D3B20702B5}"/>
              </a:ext>
            </a:extLst>
          </p:cNvPr>
          <p:cNvSpPr>
            <a:spLocks noGrp="1"/>
          </p:cNvSpPr>
          <p:nvPr>
            <p:ph type="body" sz="quarter" idx="12" hasCustomPrompt="1"/>
          </p:nvPr>
        </p:nvSpPr>
        <p:spPr>
          <a:xfrm>
            <a:off x="4837113" y="822325"/>
            <a:ext cx="6572250" cy="4743450"/>
          </a:xfrm>
          <a:prstGeom prst="rect">
            <a:avLst/>
          </a:prstGeom>
        </p:spPr>
        <p:txBody>
          <a:bodyPr/>
          <a:lstStyle>
            <a:lvl1pPr marL="0" indent="0">
              <a:buNone/>
              <a:defRPr sz="1800">
                <a:latin typeface="Arial" panose="020B0604020202020204" pitchFamily="34" charset="0"/>
                <a:cs typeface="Arial" panose="020B0604020202020204" pitchFamily="34" charset="0"/>
              </a:defRPr>
            </a:lvl1pPr>
          </a:lstStyle>
          <a:p>
            <a:pPr lvl="0"/>
            <a:r>
              <a:rPr lang="en-US"/>
              <a:t>Here is space for secondary content</a:t>
            </a:r>
          </a:p>
        </p:txBody>
      </p:sp>
      <p:sp>
        <p:nvSpPr>
          <p:cNvPr id="2" name="Text Placeholder 2">
            <a:extLst>
              <a:ext uri="{FF2B5EF4-FFF2-40B4-BE49-F238E27FC236}">
                <a16:creationId xmlns:a16="http://schemas.microsoft.com/office/drawing/2014/main" id="{6AC07B0A-C64A-70C8-C4BD-4BEEF83D7C64}"/>
              </a:ext>
            </a:extLst>
          </p:cNvPr>
          <p:cNvSpPr>
            <a:spLocks noGrp="1"/>
          </p:cNvSpPr>
          <p:nvPr>
            <p:ph idx="1" hasCustomPrompt="1"/>
          </p:nvPr>
        </p:nvSpPr>
        <p:spPr>
          <a:xfrm>
            <a:off x="503238" y="2008707"/>
            <a:ext cx="3432175" cy="2861468"/>
          </a:xfrm>
          <a:prstGeom prst="rect">
            <a:avLst/>
          </a:prstGeom>
        </p:spPr>
        <p:txBody>
          <a:bodyPr vert="horz" lIns="91440" tIns="45720" rIns="91440" bIns="45720" rtlCol="0">
            <a:normAutofit/>
          </a:bodyPr>
          <a:lstStyle>
            <a:lvl1pPr marL="0" indent="0">
              <a:buFontTx/>
              <a:buNone/>
              <a:defRPr sz="1400" baseline="0">
                <a:solidFill>
                  <a:schemeClr val="bg1"/>
                </a:solidFill>
              </a:defRPr>
            </a:lvl1pPr>
            <a:lvl2pPr>
              <a:defRPr sz="1400" baseline="0">
                <a:solidFill>
                  <a:schemeClr val="bg1"/>
                </a:solidFill>
              </a:defRPr>
            </a:lvl2pPr>
            <a:lvl3pPr>
              <a:defRPr sz="1200" baseline="0">
                <a:solidFill>
                  <a:schemeClr val="bg1"/>
                </a:solidFill>
              </a:defRPr>
            </a:lvl3pPr>
            <a:lvl4pPr>
              <a:defRPr sz="1100" baseline="0">
                <a:solidFill>
                  <a:schemeClr val="bg1"/>
                </a:solidFill>
              </a:defRPr>
            </a:lvl4pPr>
            <a:lvl5pPr>
              <a:defRPr sz="1100" baseline="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146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or sidebar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B124A5-0502-3D0F-25FF-73A6225699FD}"/>
              </a:ext>
            </a:extLst>
          </p:cNvPr>
          <p:cNvSpPr/>
          <p:nvPr userDrawn="1"/>
        </p:nvSpPr>
        <p:spPr>
          <a:xfrm>
            <a:off x="0" y="0"/>
            <a:ext cx="4495800" cy="6858000"/>
          </a:xfrm>
          <a:prstGeom prst="rect">
            <a:avLst/>
          </a:prstGeom>
          <a:solidFill>
            <a:srgbClr val="004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768C3DE-02D3-2704-45B1-1FC8432E23F3}"/>
              </a:ext>
            </a:extLst>
          </p:cNvPr>
          <p:cNvSpPr>
            <a:spLocks noGrp="1"/>
          </p:cNvSpPr>
          <p:nvPr>
            <p:ph type="body" sz="quarter" idx="10" hasCustomPrompt="1"/>
          </p:nvPr>
        </p:nvSpPr>
        <p:spPr>
          <a:xfrm>
            <a:off x="503238" y="822326"/>
            <a:ext cx="3432175" cy="926962"/>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a:t>Here is space for a header</a:t>
            </a:r>
          </a:p>
        </p:txBody>
      </p:sp>
      <p:sp>
        <p:nvSpPr>
          <p:cNvPr id="15" name="Text Placeholder 14">
            <a:extLst>
              <a:ext uri="{FF2B5EF4-FFF2-40B4-BE49-F238E27FC236}">
                <a16:creationId xmlns:a16="http://schemas.microsoft.com/office/drawing/2014/main" id="{E071BDC2-A528-E321-E061-95D3B20702B5}"/>
              </a:ext>
            </a:extLst>
          </p:cNvPr>
          <p:cNvSpPr>
            <a:spLocks noGrp="1"/>
          </p:cNvSpPr>
          <p:nvPr>
            <p:ph type="body" sz="quarter" idx="12" hasCustomPrompt="1"/>
          </p:nvPr>
        </p:nvSpPr>
        <p:spPr>
          <a:xfrm>
            <a:off x="4837113" y="822325"/>
            <a:ext cx="6572250" cy="4743450"/>
          </a:xfrm>
          <a:prstGeom prst="rect">
            <a:avLst/>
          </a:prstGeom>
        </p:spPr>
        <p:txBody>
          <a:bodyPr/>
          <a:lstStyle>
            <a:lvl1pPr marL="0" indent="0">
              <a:buNone/>
              <a:defRPr sz="1800">
                <a:latin typeface="Arial" panose="020B0604020202020204" pitchFamily="34" charset="0"/>
                <a:cs typeface="Arial" panose="020B0604020202020204" pitchFamily="34" charset="0"/>
              </a:defRPr>
            </a:lvl1pPr>
          </a:lstStyle>
          <a:p>
            <a:pPr lvl="0"/>
            <a:r>
              <a:rPr lang="en-US"/>
              <a:t>Here is space for secondary content</a:t>
            </a:r>
          </a:p>
        </p:txBody>
      </p:sp>
      <p:pic>
        <p:nvPicPr>
          <p:cNvPr id="2" name="Graphic 1">
            <a:extLst>
              <a:ext uri="{FF2B5EF4-FFF2-40B4-BE49-F238E27FC236}">
                <a16:creationId xmlns:a16="http://schemas.microsoft.com/office/drawing/2014/main" id="{6554CFF1-8E74-61EF-62DC-C9B8861C8FC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251" t="19170" r="17465" b="52933"/>
          <a:stretch/>
        </p:blipFill>
        <p:spPr>
          <a:xfrm>
            <a:off x="2384385" y="5779141"/>
            <a:ext cx="2675818" cy="1098062"/>
          </a:xfrm>
          <a:prstGeom prst="rect">
            <a:avLst/>
          </a:prstGeom>
        </p:spPr>
      </p:pic>
      <p:sp>
        <p:nvSpPr>
          <p:cNvPr id="3" name="Text Placeholder 2">
            <a:extLst>
              <a:ext uri="{FF2B5EF4-FFF2-40B4-BE49-F238E27FC236}">
                <a16:creationId xmlns:a16="http://schemas.microsoft.com/office/drawing/2014/main" id="{CEE2C77A-71A0-4CCE-4834-F5B2B650E8A7}"/>
              </a:ext>
            </a:extLst>
          </p:cNvPr>
          <p:cNvSpPr>
            <a:spLocks noGrp="1"/>
          </p:cNvSpPr>
          <p:nvPr>
            <p:ph idx="1" hasCustomPrompt="1"/>
          </p:nvPr>
        </p:nvSpPr>
        <p:spPr>
          <a:xfrm>
            <a:off x="503238" y="2008707"/>
            <a:ext cx="3432175" cy="2861468"/>
          </a:xfrm>
          <a:prstGeom prst="rect">
            <a:avLst/>
          </a:prstGeom>
        </p:spPr>
        <p:txBody>
          <a:bodyPr vert="horz" lIns="91440" tIns="45720" rIns="91440" bIns="45720" rtlCol="0">
            <a:normAutofit/>
          </a:bodyPr>
          <a:lstStyle>
            <a:lvl1pPr marL="0" indent="0">
              <a:buFontTx/>
              <a:buNone/>
              <a:defRPr sz="1400" baseline="0">
                <a:solidFill>
                  <a:schemeClr val="bg1"/>
                </a:solidFill>
              </a:defRPr>
            </a:lvl1pPr>
            <a:lvl2pPr>
              <a:defRPr sz="1400" baseline="0">
                <a:solidFill>
                  <a:schemeClr val="bg1"/>
                </a:solidFill>
              </a:defRPr>
            </a:lvl2pPr>
            <a:lvl3pPr>
              <a:defRPr sz="1200" baseline="0">
                <a:solidFill>
                  <a:schemeClr val="bg1"/>
                </a:solidFill>
              </a:defRPr>
            </a:lvl3pPr>
            <a:lvl4pPr>
              <a:defRPr sz="1100" baseline="0">
                <a:solidFill>
                  <a:schemeClr val="bg1"/>
                </a:solidFill>
              </a:defRPr>
            </a:lvl4pPr>
            <a:lvl5pPr>
              <a:defRPr sz="1100" baseline="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246014"/>
      </p:ext>
    </p:extLst>
  </p:cSld>
  <p:clrMapOvr>
    <a:masterClrMapping/>
  </p:clrMapOvr>
  <p:extLst>
    <p:ext uri="{DCECCB84-F9BA-43D5-87BE-67443E8EF086}">
      <p15:sldGuideLst xmlns:p15="http://schemas.microsoft.com/office/powerpoint/2012/main">
        <p15:guide id="1" orient="horz" pos="2160">
          <p15:clr>
            <a:srgbClr val="FBAE40"/>
          </p15:clr>
        </p15:guide>
        <p15:guide id="2" pos="30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or sidebar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B124A5-0502-3D0F-25FF-73A6225699FD}"/>
              </a:ext>
            </a:extLst>
          </p:cNvPr>
          <p:cNvSpPr/>
          <p:nvPr userDrawn="1"/>
        </p:nvSpPr>
        <p:spPr>
          <a:xfrm>
            <a:off x="0" y="0"/>
            <a:ext cx="4495800" cy="6858000"/>
          </a:xfrm>
          <a:prstGeom prst="rect">
            <a:avLst/>
          </a:prstGeom>
          <a:solidFill>
            <a:srgbClr val="0C00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768C3DE-02D3-2704-45B1-1FC8432E23F3}"/>
              </a:ext>
            </a:extLst>
          </p:cNvPr>
          <p:cNvSpPr>
            <a:spLocks noGrp="1"/>
          </p:cNvSpPr>
          <p:nvPr>
            <p:ph type="body" sz="quarter" idx="10" hasCustomPrompt="1"/>
          </p:nvPr>
        </p:nvSpPr>
        <p:spPr>
          <a:xfrm>
            <a:off x="503238" y="822326"/>
            <a:ext cx="3432175" cy="926962"/>
          </a:xfrm>
          <a:prstGeom prst="rect">
            <a:avLst/>
          </a:prstGeom>
        </p:spPr>
        <p:txBody>
          <a:bodyPr/>
          <a:lstStyle>
            <a:lvl1pPr marL="0" indent="0">
              <a:buNone/>
              <a:defRPr b="1" i="0">
                <a:solidFill>
                  <a:srgbClr val="55D3FF"/>
                </a:solidFill>
                <a:latin typeface="Arial Black" panose="020B0604020202020204" pitchFamily="34" charset="0"/>
                <a:cs typeface="Arial Black" panose="020B0604020202020204" pitchFamily="34" charset="0"/>
              </a:defRPr>
            </a:lvl1pPr>
          </a:lstStyle>
          <a:p>
            <a:pPr lvl="0"/>
            <a:r>
              <a:rPr lang="en-US"/>
              <a:t>Here is space for a header</a:t>
            </a:r>
          </a:p>
        </p:txBody>
      </p:sp>
      <p:sp>
        <p:nvSpPr>
          <p:cNvPr id="15" name="Text Placeholder 14">
            <a:extLst>
              <a:ext uri="{FF2B5EF4-FFF2-40B4-BE49-F238E27FC236}">
                <a16:creationId xmlns:a16="http://schemas.microsoft.com/office/drawing/2014/main" id="{E071BDC2-A528-E321-E061-95D3B20702B5}"/>
              </a:ext>
            </a:extLst>
          </p:cNvPr>
          <p:cNvSpPr>
            <a:spLocks noGrp="1"/>
          </p:cNvSpPr>
          <p:nvPr>
            <p:ph type="body" sz="quarter" idx="12" hasCustomPrompt="1"/>
          </p:nvPr>
        </p:nvSpPr>
        <p:spPr>
          <a:xfrm>
            <a:off x="4837113" y="822325"/>
            <a:ext cx="6572250" cy="4743450"/>
          </a:xfrm>
          <a:prstGeom prst="rect">
            <a:avLst/>
          </a:prstGeom>
        </p:spPr>
        <p:txBody>
          <a:bodyPr/>
          <a:lstStyle>
            <a:lvl1pPr marL="0" indent="0">
              <a:buNone/>
              <a:defRPr sz="1800">
                <a:latin typeface="Arial" panose="020B0604020202020204" pitchFamily="34" charset="0"/>
                <a:cs typeface="Arial" panose="020B0604020202020204" pitchFamily="34" charset="0"/>
              </a:defRPr>
            </a:lvl1pPr>
          </a:lstStyle>
          <a:p>
            <a:pPr lvl="0"/>
            <a:r>
              <a:rPr lang="en-US"/>
              <a:t>Here is space for secondary content</a:t>
            </a:r>
          </a:p>
        </p:txBody>
      </p:sp>
      <p:pic>
        <p:nvPicPr>
          <p:cNvPr id="3" name="Graphic 2">
            <a:extLst>
              <a:ext uri="{FF2B5EF4-FFF2-40B4-BE49-F238E27FC236}">
                <a16:creationId xmlns:a16="http://schemas.microsoft.com/office/drawing/2014/main" id="{B1612F24-0204-649F-424E-C491307CEF0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000" b="36262"/>
          <a:stretch/>
        </p:blipFill>
        <p:spPr>
          <a:xfrm>
            <a:off x="-1" y="5160223"/>
            <a:ext cx="1844675" cy="1697777"/>
          </a:xfrm>
          <a:prstGeom prst="rect">
            <a:avLst/>
          </a:prstGeom>
        </p:spPr>
      </p:pic>
      <p:pic>
        <p:nvPicPr>
          <p:cNvPr id="4" name="Picture 3" descr="A pink brush stroke on a black background&#10;&#10;Description automatically generated">
            <a:extLst>
              <a:ext uri="{FF2B5EF4-FFF2-40B4-BE49-F238E27FC236}">
                <a16:creationId xmlns:a16="http://schemas.microsoft.com/office/drawing/2014/main" id="{E8C017B5-67B7-26FF-88D5-0F9D3D9F485C}"/>
              </a:ext>
            </a:extLst>
          </p:cNvPr>
          <p:cNvPicPr>
            <a:picLocks noChangeAspect="1"/>
          </p:cNvPicPr>
          <p:nvPr userDrawn="1"/>
        </p:nvPicPr>
        <p:blipFill rotWithShape="1">
          <a:blip r:embed="rId4"/>
          <a:srcRect l="6273" t="-1485" r="27815" b="5627"/>
          <a:stretch/>
        </p:blipFill>
        <p:spPr>
          <a:xfrm rot="5400000">
            <a:off x="388936" y="5402264"/>
            <a:ext cx="1066798" cy="1844676"/>
          </a:xfrm>
          <a:prstGeom prst="rect">
            <a:avLst/>
          </a:prstGeom>
        </p:spPr>
      </p:pic>
      <p:sp>
        <p:nvSpPr>
          <p:cNvPr id="2" name="Text Placeholder 2">
            <a:extLst>
              <a:ext uri="{FF2B5EF4-FFF2-40B4-BE49-F238E27FC236}">
                <a16:creationId xmlns:a16="http://schemas.microsoft.com/office/drawing/2014/main" id="{9EA9CDA2-386C-28A4-3A8E-A86050E8AED3}"/>
              </a:ext>
            </a:extLst>
          </p:cNvPr>
          <p:cNvSpPr>
            <a:spLocks noGrp="1"/>
          </p:cNvSpPr>
          <p:nvPr>
            <p:ph idx="1" hasCustomPrompt="1"/>
          </p:nvPr>
        </p:nvSpPr>
        <p:spPr>
          <a:xfrm>
            <a:off x="503238" y="2008707"/>
            <a:ext cx="3432175" cy="2861468"/>
          </a:xfrm>
          <a:prstGeom prst="rect">
            <a:avLst/>
          </a:prstGeom>
        </p:spPr>
        <p:txBody>
          <a:bodyPr vert="horz" lIns="91440" tIns="45720" rIns="91440" bIns="45720" rtlCol="0">
            <a:normAutofit/>
          </a:bodyPr>
          <a:lstStyle>
            <a:lvl1pPr marL="0" indent="0">
              <a:buFontTx/>
              <a:buNone/>
              <a:defRPr sz="1400" baseline="0">
                <a:solidFill>
                  <a:schemeClr val="bg1"/>
                </a:solidFill>
              </a:defRPr>
            </a:lvl1pPr>
            <a:lvl2pPr>
              <a:defRPr sz="1400" baseline="0">
                <a:solidFill>
                  <a:schemeClr val="bg1"/>
                </a:solidFill>
              </a:defRPr>
            </a:lvl2pPr>
            <a:lvl3pPr>
              <a:defRPr sz="1200" baseline="0">
                <a:solidFill>
                  <a:schemeClr val="bg1"/>
                </a:solidFill>
              </a:defRPr>
            </a:lvl3pPr>
            <a:lvl4pPr>
              <a:defRPr sz="1100" baseline="0">
                <a:solidFill>
                  <a:schemeClr val="bg1"/>
                </a:solidFill>
              </a:defRPr>
            </a:lvl4pPr>
            <a:lvl5pPr>
              <a:defRPr sz="1100" baseline="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158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or sidebar content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B124A5-0502-3D0F-25FF-73A6225699FD}"/>
              </a:ext>
            </a:extLst>
          </p:cNvPr>
          <p:cNvSpPr/>
          <p:nvPr userDrawn="1"/>
        </p:nvSpPr>
        <p:spPr>
          <a:xfrm>
            <a:off x="0" y="0"/>
            <a:ext cx="4495800" cy="6858000"/>
          </a:xfrm>
          <a:prstGeom prst="rect">
            <a:avLst/>
          </a:prstGeom>
          <a:solidFill>
            <a:srgbClr val="FF16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768C3DE-02D3-2704-45B1-1FC8432E23F3}"/>
              </a:ext>
            </a:extLst>
          </p:cNvPr>
          <p:cNvSpPr>
            <a:spLocks noGrp="1"/>
          </p:cNvSpPr>
          <p:nvPr>
            <p:ph type="body" sz="quarter" idx="10" hasCustomPrompt="1"/>
          </p:nvPr>
        </p:nvSpPr>
        <p:spPr>
          <a:xfrm>
            <a:off x="503238" y="822326"/>
            <a:ext cx="3432175" cy="926962"/>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a:t>Here is space for a header</a:t>
            </a:r>
          </a:p>
        </p:txBody>
      </p:sp>
      <p:sp>
        <p:nvSpPr>
          <p:cNvPr id="15" name="Text Placeholder 14">
            <a:extLst>
              <a:ext uri="{FF2B5EF4-FFF2-40B4-BE49-F238E27FC236}">
                <a16:creationId xmlns:a16="http://schemas.microsoft.com/office/drawing/2014/main" id="{E071BDC2-A528-E321-E061-95D3B20702B5}"/>
              </a:ext>
            </a:extLst>
          </p:cNvPr>
          <p:cNvSpPr>
            <a:spLocks noGrp="1"/>
          </p:cNvSpPr>
          <p:nvPr>
            <p:ph type="body" sz="quarter" idx="12" hasCustomPrompt="1"/>
          </p:nvPr>
        </p:nvSpPr>
        <p:spPr>
          <a:xfrm>
            <a:off x="4837113" y="822325"/>
            <a:ext cx="6572250" cy="4743450"/>
          </a:xfrm>
          <a:prstGeom prst="rect">
            <a:avLst/>
          </a:prstGeom>
        </p:spPr>
        <p:txBody>
          <a:bodyPr/>
          <a:lstStyle>
            <a:lvl1pPr marL="0" indent="0">
              <a:buNone/>
              <a:defRPr sz="1800">
                <a:latin typeface="Arial" panose="020B0604020202020204" pitchFamily="34" charset="0"/>
                <a:cs typeface="Arial" panose="020B0604020202020204" pitchFamily="34" charset="0"/>
              </a:defRPr>
            </a:lvl1pPr>
          </a:lstStyle>
          <a:p>
            <a:pPr lvl="0"/>
            <a:r>
              <a:rPr lang="en-US"/>
              <a:t>Here is space for secondary content</a:t>
            </a:r>
          </a:p>
        </p:txBody>
      </p:sp>
      <p:sp>
        <p:nvSpPr>
          <p:cNvPr id="2" name="Text Placeholder 2">
            <a:extLst>
              <a:ext uri="{FF2B5EF4-FFF2-40B4-BE49-F238E27FC236}">
                <a16:creationId xmlns:a16="http://schemas.microsoft.com/office/drawing/2014/main" id="{F6561BB8-6AED-C19E-37D6-09B7CE5464BE}"/>
              </a:ext>
            </a:extLst>
          </p:cNvPr>
          <p:cNvSpPr>
            <a:spLocks noGrp="1"/>
          </p:cNvSpPr>
          <p:nvPr>
            <p:ph idx="1" hasCustomPrompt="1"/>
          </p:nvPr>
        </p:nvSpPr>
        <p:spPr>
          <a:xfrm>
            <a:off x="503238" y="2008707"/>
            <a:ext cx="3432175" cy="2861468"/>
          </a:xfrm>
          <a:prstGeom prst="rect">
            <a:avLst/>
          </a:prstGeom>
        </p:spPr>
        <p:txBody>
          <a:bodyPr vert="horz" lIns="91440" tIns="45720" rIns="91440" bIns="45720" rtlCol="0">
            <a:normAutofit/>
          </a:bodyPr>
          <a:lstStyle>
            <a:lvl1pPr marL="0" indent="0">
              <a:buFontTx/>
              <a:buNone/>
              <a:defRPr sz="1400" baseline="0">
                <a:solidFill>
                  <a:schemeClr val="bg1"/>
                </a:solidFill>
              </a:defRPr>
            </a:lvl1pPr>
            <a:lvl2pPr>
              <a:defRPr sz="1400" baseline="0">
                <a:solidFill>
                  <a:schemeClr val="bg1"/>
                </a:solidFill>
              </a:defRPr>
            </a:lvl2pPr>
            <a:lvl3pPr>
              <a:defRPr sz="1200" baseline="0">
                <a:solidFill>
                  <a:schemeClr val="bg1"/>
                </a:solidFill>
              </a:defRPr>
            </a:lvl3pPr>
            <a:lvl4pPr>
              <a:defRPr sz="1100" baseline="0">
                <a:solidFill>
                  <a:schemeClr val="bg1"/>
                </a:solidFill>
              </a:defRPr>
            </a:lvl4pPr>
            <a:lvl5pPr>
              <a:defRPr sz="1100" baseline="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252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r sidebar content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B124A5-0502-3D0F-25FF-73A6225699FD}"/>
              </a:ext>
            </a:extLst>
          </p:cNvPr>
          <p:cNvSpPr/>
          <p:nvPr userDrawn="1"/>
        </p:nvSpPr>
        <p:spPr>
          <a:xfrm>
            <a:off x="0" y="0"/>
            <a:ext cx="4495800" cy="6858000"/>
          </a:xfrm>
          <a:prstGeom prst="rect">
            <a:avLst/>
          </a:prstGeom>
          <a:solidFill>
            <a:srgbClr val="004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768C3DE-02D3-2704-45B1-1FC8432E23F3}"/>
              </a:ext>
            </a:extLst>
          </p:cNvPr>
          <p:cNvSpPr>
            <a:spLocks noGrp="1"/>
          </p:cNvSpPr>
          <p:nvPr>
            <p:ph type="body" sz="quarter" idx="10" hasCustomPrompt="1"/>
          </p:nvPr>
        </p:nvSpPr>
        <p:spPr>
          <a:xfrm>
            <a:off x="503238" y="822326"/>
            <a:ext cx="3432175" cy="926962"/>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a:t>Here is space for a header</a:t>
            </a:r>
          </a:p>
        </p:txBody>
      </p:sp>
      <p:sp>
        <p:nvSpPr>
          <p:cNvPr id="15" name="Text Placeholder 14">
            <a:extLst>
              <a:ext uri="{FF2B5EF4-FFF2-40B4-BE49-F238E27FC236}">
                <a16:creationId xmlns:a16="http://schemas.microsoft.com/office/drawing/2014/main" id="{E071BDC2-A528-E321-E061-95D3B20702B5}"/>
              </a:ext>
            </a:extLst>
          </p:cNvPr>
          <p:cNvSpPr>
            <a:spLocks noGrp="1"/>
          </p:cNvSpPr>
          <p:nvPr>
            <p:ph type="body" sz="quarter" idx="12" hasCustomPrompt="1"/>
          </p:nvPr>
        </p:nvSpPr>
        <p:spPr>
          <a:xfrm>
            <a:off x="4837113" y="822325"/>
            <a:ext cx="6572250" cy="4743450"/>
          </a:xfrm>
          <a:prstGeom prst="rect">
            <a:avLst/>
          </a:prstGeom>
        </p:spPr>
        <p:txBody>
          <a:bodyPr/>
          <a:lstStyle>
            <a:lvl1pPr marL="0" indent="0">
              <a:buNone/>
              <a:defRPr sz="1800">
                <a:latin typeface="Arial" panose="020B0604020202020204" pitchFamily="34" charset="0"/>
                <a:cs typeface="Arial" panose="020B0604020202020204" pitchFamily="34" charset="0"/>
              </a:defRPr>
            </a:lvl1pPr>
          </a:lstStyle>
          <a:p>
            <a:pPr lvl="0"/>
            <a:r>
              <a:rPr lang="en-US"/>
              <a:t>Here is space for secondary content</a:t>
            </a:r>
          </a:p>
        </p:txBody>
      </p:sp>
      <p:sp>
        <p:nvSpPr>
          <p:cNvPr id="2" name="Text Placeholder 2">
            <a:extLst>
              <a:ext uri="{FF2B5EF4-FFF2-40B4-BE49-F238E27FC236}">
                <a16:creationId xmlns:a16="http://schemas.microsoft.com/office/drawing/2014/main" id="{685D1001-6463-4677-8181-F2D7E234F703}"/>
              </a:ext>
            </a:extLst>
          </p:cNvPr>
          <p:cNvSpPr>
            <a:spLocks noGrp="1"/>
          </p:cNvSpPr>
          <p:nvPr>
            <p:ph idx="1" hasCustomPrompt="1"/>
          </p:nvPr>
        </p:nvSpPr>
        <p:spPr>
          <a:xfrm>
            <a:off x="503238" y="2008707"/>
            <a:ext cx="3432175" cy="2861468"/>
          </a:xfrm>
          <a:prstGeom prst="rect">
            <a:avLst/>
          </a:prstGeom>
        </p:spPr>
        <p:txBody>
          <a:bodyPr vert="horz" lIns="91440" tIns="45720" rIns="91440" bIns="45720" rtlCol="0">
            <a:normAutofit/>
          </a:bodyPr>
          <a:lstStyle>
            <a:lvl1pPr marL="0" indent="0">
              <a:buFontTx/>
              <a:buNone/>
              <a:defRPr sz="1400" baseline="0">
                <a:solidFill>
                  <a:schemeClr val="bg1"/>
                </a:solidFill>
              </a:defRPr>
            </a:lvl1pPr>
            <a:lvl2pPr>
              <a:defRPr sz="1400" baseline="0">
                <a:solidFill>
                  <a:schemeClr val="bg1"/>
                </a:solidFill>
              </a:defRPr>
            </a:lvl2pPr>
            <a:lvl3pPr>
              <a:defRPr sz="1200" baseline="0">
                <a:solidFill>
                  <a:schemeClr val="bg1"/>
                </a:solidFill>
              </a:defRPr>
            </a:lvl3pPr>
            <a:lvl4pPr>
              <a:defRPr sz="1100" baseline="0">
                <a:solidFill>
                  <a:schemeClr val="bg1"/>
                </a:solidFill>
              </a:defRPr>
            </a:lvl4pPr>
            <a:lvl5pPr>
              <a:defRPr sz="1100" baseline="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997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r sidebar content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B124A5-0502-3D0F-25FF-73A6225699FD}"/>
              </a:ext>
            </a:extLst>
          </p:cNvPr>
          <p:cNvSpPr/>
          <p:nvPr userDrawn="1"/>
        </p:nvSpPr>
        <p:spPr>
          <a:xfrm>
            <a:off x="0" y="0"/>
            <a:ext cx="4495800" cy="6858000"/>
          </a:xfrm>
          <a:prstGeom prst="rect">
            <a:avLst/>
          </a:prstGeom>
          <a:solidFill>
            <a:srgbClr val="0C00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768C3DE-02D3-2704-45B1-1FC8432E23F3}"/>
              </a:ext>
            </a:extLst>
          </p:cNvPr>
          <p:cNvSpPr>
            <a:spLocks noGrp="1"/>
          </p:cNvSpPr>
          <p:nvPr>
            <p:ph type="body" sz="quarter" idx="10" hasCustomPrompt="1"/>
          </p:nvPr>
        </p:nvSpPr>
        <p:spPr>
          <a:xfrm>
            <a:off x="503238" y="822326"/>
            <a:ext cx="3432175" cy="926962"/>
          </a:xfrm>
          <a:prstGeom prst="rect">
            <a:avLst/>
          </a:prstGeom>
        </p:spPr>
        <p:txBody>
          <a:bodyPr/>
          <a:lstStyle>
            <a:lvl1pPr marL="0" indent="0">
              <a:buNone/>
              <a:defRPr b="1" i="0">
                <a:solidFill>
                  <a:srgbClr val="55D3FF"/>
                </a:solidFill>
                <a:latin typeface="Arial Black" panose="020B0604020202020204" pitchFamily="34" charset="0"/>
                <a:cs typeface="Arial Black" panose="020B0604020202020204" pitchFamily="34" charset="0"/>
              </a:defRPr>
            </a:lvl1pPr>
          </a:lstStyle>
          <a:p>
            <a:pPr lvl="0"/>
            <a:r>
              <a:rPr lang="en-US"/>
              <a:t>Here is space for a header</a:t>
            </a:r>
          </a:p>
        </p:txBody>
      </p:sp>
      <p:sp>
        <p:nvSpPr>
          <p:cNvPr id="15" name="Text Placeholder 14">
            <a:extLst>
              <a:ext uri="{FF2B5EF4-FFF2-40B4-BE49-F238E27FC236}">
                <a16:creationId xmlns:a16="http://schemas.microsoft.com/office/drawing/2014/main" id="{E071BDC2-A528-E321-E061-95D3B20702B5}"/>
              </a:ext>
            </a:extLst>
          </p:cNvPr>
          <p:cNvSpPr>
            <a:spLocks noGrp="1"/>
          </p:cNvSpPr>
          <p:nvPr>
            <p:ph type="body" sz="quarter" idx="12" hasCustomPrompt="1"/>
          </p:nvPr>
        </p:nvSpPr>
        <p:spPr>
          <a:xfrm>
            <a:off x="4837113" y="822325"/>
            <a:ext cx="6572250" cy="4743450"/>
          </a:xfrm>
          <a:prstGeom prst="rect">
            <a:avLst/>
          </a:prstGeom>
        </p:spPr>
        <p:txBody>
          <a:bodyPr/>
          <a:lstStyle>
            <a:lvl1pPr marL="0" indent="0">
              <a:buNone/>
              <a:defRPr sz="1800">
                <a:latin typeface="Arial" panose="020B0604020202020204" pitchFamily="34" charset="0"/>
                <a:cs typeface="Arial" panose="020B0604020202020204" pitchFamily="34" charset="0"/>
              </a:defRPr>
            </a:lvl1pPr>
          </a:lstStyle>
          <a:p>
            <a:pPr lvl="0"/>
            <a:r>
              <a:rPr lang="en-US"/>
              <a:t>Here is space for secondary content</a:t>
            </a:r>
          </a:p>
        </p:txBody>
      </p:sp>
      <p:sp>
        <p:nvSpPr>
          <p:cNvPr id="2" name="Text Placeholder 2">
            <a:extLst>
              <a:ext uri="{FF2B5EF4-FFF2-40B4-BE49-F238E27FC236}">
                <a16:creationId xmlns:a16="http://schemas.microsoft.com/office/drawing/2014/main" id="{5043C6FA-A556-5D89-B025-0DE3D6D8D3DE}"/>
              </a:ext>
            </a:extLst>
          </p:cNvPr>
          <p:cNvSpPr>
            <a:spLocks noGrp="1"/>
          </p:cNvSpPr>
          <p:nvPr>
            <p:ph idx="1" hasCustomPrompt="1"/>
          </p:nvPr>
        </p:nvSpPr>
        <p:spPr>
          <a:xfrm>
            <a:off x="503238" y="2008707"/>
            <a:ext cx="3432175" cy="2861468"/>
          </a:xfrm>
          <a:prstGeom prst="rect">
            <a:avLst/>
          </a:prstGeom>
        </p:spPr>
        <p:txBody>
          <a:bodyPr vert="horz" lIns="91440" tIns="45720" rIns="91440" bIns="45720" rtlCol="0">
            <a:normAutofit/>
          </a:bodyPr>
          <a:lstStyle>
            <a:lvl1pPr marL="0" indent="0">
              <a:buFontTx/>
              <a:buNone/>
              <a:defRPr sz="1400" baseline="0">
                <a:solidFill>
                  <a:schemeClr val="bg1"/>
                </a:solidFill>
              </a:defRPr>
            </a:lvl1pPr>
            <a:lvl2pPr>
              <a:defRPr sz="1400" baseline="0">
                <a:solidFill>
                  <a:schemeClr val="bg1"/>
                </a:solidFill>
              </a:defRPr>
            </a:lvl2pPr>
            <a:lvl3pPr>
              <a:defRPr sz="1200" baseline="0">
                <a:solidFill>
                  <a:schemeClr val="bg1"/>
                </a:solidFill>
              </a:defRPr>
            </a:lvl3pPr>
            <a:lvl4pPr>
              <a:defRPr sz="1100" baseline="0">
                <a:solidFill>
                  <a:schemeClr val="bg1"/>
                </a:solidFill>
              </a:defRPr>
            </a:lvl4pPr>
            <a:lvl5pPr>
              <a:defRPr sz="1100" baseline="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21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inimalist image 1">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5724BA7-8625-A3C3-3E9D-38B59A7F28EF}"/>
              </a:ext>
            </a:extLst>
          </p:cNvPr>
          <p:cNvSpPr txBox="1"/>
          <p:nvPr userDrawn="1"/>
        </p:nvSpPr>
        <p:spPr>
          <a:xfrm>
            <a:off x="9024945" y="6528816"/>
            <a:ext cx="2019784"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aseline="0">
                <a:latin typeface="Arial" panose="020B0604020202020204" pitchFamily="34" charset="0"/>
                <a:cs typeface="Arial" panose="020B0604020202020204" pitchFamily="34" charset="0"/>
              </a:rPr>
              <a:t>© 2024 Sallie Mae Bank. All rights reserved.</a:t>
            </a:r>
          </a:p>
        </p:txBody>
      </p:sp>
      <p:sp>
        <p:nvSpPr>
          <p:cNvPr id="11" name="Text Placeholder 2">
            <a:extLst>
              <a:ext uri="{FF2B5EF4-FFF2-40B4-BE49-F238E27FC236}">
                <a16:creationId xmlns:a16="http://schemas.microsoft.com/office/drawing/2014/main" id="{B61EFA4E-B540-A5D4-606A-3918F6BBE19E}"/>
              </a:ext>
            </a:extLst>
          </p:cNvPr>
          <p:cNvSpPr txBox="1">
            <a:spLocks/>
          </p:cNvSpPr>
          <p:nvPr userDrawn="1"/>
        </p:nvSpPr>
        <p:spPr>
          <a:xfrm>
            <a:off x="11119104" y="6328172"/>
            <a:ext cx="614432" cy="336067"/>
          </a:xfrm>
          <a:prstGeom prst="rect">
            <a:avLst/>
          </a:prstGeom>
        </p:spPr>
        <p:txBody>
          <a:bodyPr lIns="0" tIns="0" rIns="0" bIns="0" anchor="b"/>
          <a:lstStyle>
            <a:lvl1pPr marL="0" indent="0" algn="r"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Graphik Regular"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884FDC4-8E8E-574C-ABBC-5079A03E7578}" type="slidenum">
              <a:rPr lang="en-US" sz="1400" smtClean="0">
                <a:latin typeface="Arial" panose="020B0604020202020204" pitchFamily="34" charset="0"/>
                <a:cs typeface="Arial" panose="020B0604020202020204" pitchFamily="34" charset="0"/>
              </a:rPr>
              <a:pPr/>
              <a:t>‹#›</a:t>
            </a:fld>
            <a:endParaRPr lang="en-US" sz="1400">
              <a:latin typeface="Arial" panose="020B0604020202020204" pitchFamily="34" charset="0"/>
              <a:cs typeface="Arial" panose="020B0604020202020204" pitchFamily="34" charset="0"/>
            </a:endParaRPr>
          </a:p>
        </p:txBody>
      </p:sp>
      <p:sp>
        <p:nvSpPr>
          <p:cNvPr id="15" name="Text Placeholder 14">
            <a:extLst>
              <a:ext uri="{FF2B5EF4-FFF2-40B4-BE49-F238E27FC236}">
                <a16:creationId xmlns:a16="http://schemas.microsoft.com/office/drawing/2014/main" id="{D107E1E2-21BE-24FE-5805-7C0B0D917CB1}"/>
              </a:ext>
            </a:extLst>
          </p:cNvPr>
          <p:cNvSpPr>
            <a:spLocks noGrp="1"/>
          </p:cNvSpPr>
          <p:nvPr>
            <p:ph type="body" sz="quarter" idx="10" hasCustomPrompt="1"/>
          </p:nvPr>
        </p:nvSpPr>
        <p:spPr>
          <a:xfrm>
            <a:off x="413717" y="1336877"/>
            <a:ext cx="3760718" cy="1128027"/>
          </a:xfrm>
          <a:prstGeom prst="rect">
            <a:avLst/>
          </a:prstGeom>
        </p:spPr>
        <p:txBody>
          <a:bodyPr/>
          <a:lstStyle>
            <a:lvl1pPr marL="0" indent="0">
              <a:buNone/>
              <a:defRPr b="1" i="0">
                <a:solidFill>
                  <a:srgbClr val="FF166B"/>
                </a:solidFill>
                <a:latin typeface="Arial Black" panose="020B0604020202020204" pitchFamily="34" charset="0"/>
                <a:cs typeface="Arial Black" panose="020B0604020202020204" pitchFamily="34" charset="0"/>
              </a:defRPr>
            </a:lvl1pPr>
          </a:lstStyle>
          <a:p>
            <a:pPr lvl="0"/>
            <a:r>
              <a:rPr lang="en-US"/>
              <a:t>Here’s a slide with large image</a:t>
            </a:r>
          </a:p>
        </p:txBody>
      </p:sp>
      <p:sp>
        <p:nvSpPr>
          <p:cNvPr id="4" name="Picture Placeholder 3">
            <a:extLst>
              <a:ext uri="{FF2B5EF4-FFF2-40B4-BE49-F238E27FC236}">
                <a16:creationId xmlns:a16="http://schemas.microsoft.com/office/drawing/2014/main" id="{C73BD7AF-292F-866B-BDE1-DA78F70D2D1E}"/>
              </a:ext>
            </a:extLst>
          </p:cNvPr>
          <p:cNvSpPr>
            <a:spLocks noGrp="1"/>
          </p:cNvSpPr>
          <p:nvPr>
            <p:ph type="pic" sz="quarter" idx="12" hasCustomPrompt="1"/>
          </p:nvPr>
        </p:nvSpPr>
        <p:spPr>
          <a:xfrm>
            <a:off x="4718050" y="609600"/>
            <a:ext cx="7015163" cy="5718175"/>
          </a:xfrm>
          <a:prstGeom prst="rect">
            <a:avLst/>
          </a:prstGeom>
        </p:spPr>
        <p:txBody>
          <a:bodyPr/>
          <a:lstStyle>
            <a:lvl1pPr marL="0" indent="0">
              <a:buNone/>
              <a:defRPr sz="2000">
                <a:latin typeface="Arial" panose="020B0604020202020204" pitchFamily="34" charset="0"/>
                <a:cs typeface="Arial" panose="020B0604020202020204" pitchFamily="34" charset="0"/>
              </a:defRPr>
            </a:lvl1pPr>
          </a:lstStyle>
          <a:p>
            <a:r>
              <a:rPr lang="en-US"/>
              <a:t>Click to add picture</a:t>
            </a:r>
          </a:p>
        </p:txBody>
      </p:sp>
      <p:sp>
        <p:nvSpPr>
          <p:cNvPr id="6" name="Text Placeholder 5">
            <a:extLst>
              <a:ext uri="{FF2B5EF4-FFF2-40B4-BE49-F238E27FC236}">
                <a16:creationId xmlns:a16="http://schemas.microsoft.com/office/drawing/2014/main" id="{A08DD3B3-BB5A-783A-654E-69D23C42238D}"/>
              </a:ext>
            </a:extLst>
          </p:cNvPr>
          <p:cNvSpPr>
            <a:spLocks noGrp="1"/>
          </p:cNvSpPr>
          <p:nvPr>
            <p:ph type="body" sz="quarter" idx="13" hasCustomPrompt="1"/>
          </p:nvPr>
        </p:nvSpPr>
        <p:spPr>
          <a:xfrm>
            <a:off x="414338" y="2628900"/>
            <a:ext cx="3760787" cy="2717800"/>
          </a:xfrm>
          <a:prstGeom prst="rect">
            <a:avLst/>
          </a:prstGeom>
        </p:spPr>
        <p:txBody>
          <a:bodyPr/>
          <a:lstStyle>
            <a:lvl1pPr marL="0" indent="0">
              <a:buNone/>
              <a:defRPr sz="1600" b="0" i="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Tree>
    <p:extLst>
      <p:ext uri="{BB962C8B-B14F-4D97-AF65-F5344CB8AC3E}">
        <p14:creationId xmlns:p14="http://schemas.microsoft.com/office/powerpoint/2010/main" val="333545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bar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6BFF3-42D2-559E-0384-4AE82EDCF3DA}"/>
              </a:ext>
            </a:extLst>
          </p:cNvPr>
          <p:cNvSpPr/>
          <p:nvPr userDrawn="1"/>
        </p:nvSpPr>
        <p:spPr>
          <a:xfrm>
            <a:off x="0" y="0"/>
            <a:ext cx="12192000" cy="1727200"/>
          </a:xfrm>
          <a:prstGeom prst="rect">
            <a:avLst/>
          </a:prstGeom>
          <a:solidFill>
            <a:srgbClr val="FF16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863BAC-2E38-946B-7C8B-3FD3987AC970}"/>
              </a:ext>
            </a:extLst>
          </p:cNvPr>
          <p:cNvSpPr>
            <a:spLocks noGrp="1"/>
          </p:cNvSpPr>
          <p:nvPr>
            <p:ph type="body" sz="quarter" idx="10" hasCustomPrompt="1"/>
          </p:nvPr>
        </p:nvSpPr>
        <p:spPr>
          <a:xfrm>
            <a:off x="393700" y="457200"/>
            <a:ext cx="10718800" cy="533400"/>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a:t>Here is space for a title</a:t>
            </a:r>
          </a:p>
        </p:txBody>
      </p:sp>
      <p:sp>
        <p:nvSpPr>
          <p:cNvPr id="11" name="Text Placeholder 10">
            <a:extLst>
              <a:ext uri="{FF2B5EF4-FFF2-40B4-BE49-F238E27FC236}">
                <a16:creationId xmlns:a16="http://schemas.microsoft.com/office/drawing/2014/main" id="{1A6B8B38-B79C-1CEC-2319-6DF371A90AED}"/>
              </a:ext>
            </a:extLst>
          </p:cNvPr>
          <p:cNvSpPr>
            <a:spLocks noGrp="1"/>
          </p:cNvSpPr>
          <p:nvPr>
            <p:ph type="body" sz="quarter" idx="11" hasCustomPrompt="1"/>
          </p:nvPr>
        </p:nvSpPr>
        <p:spPr>
          <a:xfrm>
            <a:off x="393700" y="990600"/>
            <a:ext cx="10718800" cy="444500"/>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a:t>Subtitle goes here if needed</a:t>
            </a:r>
          </a:p>
        </p:txBody>
      </p:sp>
      <p:pic>
        <p:nvPicPr>
          <p:cNvPr id="12" name="Graphic 11">
            <a:extLst>
              <a:ext uri="{FF2B5EF4-FFF2-40B4-BE49-F238E27FC236}">
                <a16:creationId xmlns:a16="http://schemas.microsoft.com/office/drawing/2014/main" id="{9D90F4D3-F120-6A54-BA30-374DD372174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7426" r="37885"/>
          <a:stretch/>
        </p:blipFill>
        <p:spPr>
          <a:xfrm>
            <a:off x="10906165" y="0"/>
            <a:ext cx="1285835" cy="1078374"/>
          </a:xfrm>
          <a:prstGeom prst="rect">
            <a:avLst/>
          </a:prstGeom>
        </p:spPr>
      </p:pic>
      <p:sp>
        <p:nvSpPr>
          <p:cNvPr id="18" name="Text Placeholder 18">
            <a:extLst>
              <a:ext uri="{FF2B5EF4-FFF2-40B4-BE49-F238E27FC236}">
                <a16:creationId xmlns:a16="http://schemas.microsoft.com/office/drawing/2014/main" id="{A948E872-8E9D-B5F4-8CB3-BB1AD3B29FBF}"/>
              </a:ext>
            </a:extLst>
          </p:cNvPr>
          <p:cNvSpPr>
            <a:spLocks noGrp="1"/>
          </p:cNvSpPr>
          <p:nvPr>
            <p:ph type="body" sz="quarter" idx="12" hasCustomPrompt="1"/>
          </p:nvPr>
        </p:nvSpPr>
        <p:spPr>
          <a:xfrm>
            <a:off x="3937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
        <p:nvSpPr>
          <p:cNvPr id="19" name="Text Placeholder 18">
            <a:extLst>
              <a:ext uri="{FF2B5EF4-FFF2-40B4-BE49-F238E27FC236}">
                <a16:creationId xmlns:a16="http://schemas.microsoft.com/office/drawing/2014/main" id="{45D1C4D4-6E43-5383-469A-AE0258F5E1CD}"/>
              </a:ext>
            </a:extLst>
          </p:cNvPr>
          <p:cNvSpPr>
            <a:spLocks noGrp="1"/>
          </p:cNvSpPr>
          <p:nvPr>
            <p:ph type="body" sz="quarter" idx="13" hasCustomPrompt="1"/>
          </p:nvPr>
        </p:nvSpPr>
        <p:spPr>
          <a:xfrm>
            <a:off x="61976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Tree>
    <p:extLst>
      <p:ext uri="{BB962C8B-B14F-4D97-AF65-F5344CB8AC3E}">
        <p14:creationId xmlns:p14="http://schemas.microsoft.com/office/powerpoint/2010/main" val="1383140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bar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6BFF3-42D2-559E-0384-4AE82EDCF3DA}"/>
              </a:ext>
            </a:extLst>
          </p:cNvPr>
          <p:cNvSpPr/>
          <p:nvPr userDrawn="1"/>
        </p:nvSpPr>
        <p:spPr>
          <a:xfrm>
            <a:off x="0" y="0"/>
            <a:ext cx="12192000" cy="1727200"/>
          </a:xfrm>
          <a:prstGeom prst="rect">
            <a:avLst/>
          </a:prstGeom>
          <a:solidFill>
            <a:srgbClr val="004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DE8"/>
              </a:solidFill>
            </a:endParaRPr>
          </a:p>
        </p:txBody>
      </p:sp>
      <p:sp>
        <p:nvSpPr>
          <p:cNvPr id="9" name="Text Placeholder 8">
            <a:extLst>
              <a:ext uri="{FF2B5EF4-FFF2-40B4-BE49-F238E27FC236}">
                <a16:creationId xmlns:a16="http://schemas.microsoft.com/office/drawing/2014/main" id="{53863BAC-2E38-946B-7C8B-3FD3987AC970}"/>
              </a:ext>
            </a:extLst>
          </p:cNvPr>
          <p:cNvSpPr>
            <a:spLocks noGrp="1"/>
          </p:cNvSpPr>
          <p:nvPr>
            <p:ph type="body" sz="quarter" idx="10" hasCustomPrompt="1"/>
          </p:nvPr>
        </p:nvSpPr>
        <p:spPr>
          <a:xfrm>
            <a:off x="393700" y="457200"/>
            <a:ext cx="10718800" cy="533400"/>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a:t>Here is space for a title</a:t>
            </a:r>
          </a:p>
        </p:txBody>
      </p:sp>
      <p:sp>
        <p:nvSpPr>
          <p:cNvPr id="11" name="Text Placeholder 10">
            <a:extLst>
              <a:ext uri="{FF2B5EF4-FFF2-40B4-BE49-F238E27FC236}">
                <a16:creationId xmlns:a16="http://schemas.microsoft.com/office/drawing/2014/main" id="{1A6B8B38-B79C-1CEC-2319-6DF371A90AED}"/>
              </a:ext>
            </a:extLst>
          </p:cNvPr>
          <p:cNvSpPr>
            <a:spLocks noGrp="1"/>
          </p:cNvSpPr>
          <p:nvPr>
            <p:ph type="body" sz="quarter" idx="11" hasCustomPrompt="1"/>
          </p:nvPr>
        </p:nvSpPr>
        <p:spPr>
          <a:xfrm>
            <a:off x="393700" y="990600"/>
            <a:ext cx="10718800" cy="444500"/>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a:t>Subtitle goes here if needed</a:t>
            </a:r>
          </a:p>
        </p:txBody>
      </p:sp>
      <p:pic>
        <p:nvPicPr>
          <p:cNvPr id="2" name="Graphic 1">
            <a:extLst>
              <a:ext uri="{FF2B5EF4-FFF2-40B4-BE49-F238E27FC236}">
                <a16:creationId xmlns:a16="http://schemas.microsoft.com/office/drawing/2014/main" id="{EA3BF3AB-26F5-1140-DE96-FF51F2F6842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3456"/>
          <a:stretch/>
        </p:blipFill>
        <p:spPr>
          <a:xfrm>
            <a:off x="11044729" y="667276"/>
            <a:ext cx="1132587" cy="1362473"/>
          </a:xfrm>
          <a:prstGeom prst="rect">
            <a:avLst/>
          </a:prstGeom>
        </p:spPr>
      </p:pic>
      <p:sp>
        <p:nvSpPr>
          <p:cNvPr id="3" name="Text Placeholder 18">
            <a:extLst>
              <a:ext uri="{FF2B5EF4-FFF2-40B4-BE49-F238E27FC236}">
                <a16:creationId xmlns:a16="http://schemas.microsoft.com/office/drawing/2014/main" id="{4FF9E166-86B7-B9B3-703F-D7D268F495E9}"/>
              </a:ext>
            </a:extLst>
          </p:cNvPr>
          <p:cNvSpPr>
            <a:spLocks noGrp="1"/>
          </p:cNvSpPr>
          <p:nvPr>
            <p:ph type="body" sz="quarter" idx="12" hasCustomPrompt="1"/>
          </p:nvPr>
        </p:nvSpPr>
        <p:spPr>
          <a:xfrm>
            <a:off x="3937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
        <p:nvSpPr>
          <p:cNvPr id="4" name="Text Placeholder 18">
            <a:extLst>
              <a:ext uri="{FF2B5EF4-FFF2-40B4-BE49-F238E27FC236}">
                <a16:creationId xmlns:a16="http://schemas.microsoft.com/office/drawing/2014/main" id="{1B043174-4290-F025-CE60-FBF01AF41DDC}"/>
              </a:ext>
            </a:extLst>
          </p:cNvPr>
          <p:cNvSpPr>
            <a:spLocks noGrp="1"/>
          </p:cNvSpPr>
          <p:nvPr>
            <p:ph type="body" sz="quarter" idx="13" hasCustomPrompt="1"/>
          </p:nvPr>
        </p:nvSpPr>
        <p:spPr>
          <a:xfrm>
            <a:off x="61976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Tree>
    <p:extLst>
      <p:ext uri="{BB962C8B-B14F-4D97-AF65-F5344CB8AC3E}">
        <p14:creationId xmlns:p14="http://schemas.microsoft.com/office/powerpoint/2010/main" val="428376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bar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6BFF3-42D2-559E-0384-4AE82EDCF3DA}"/>
              </a:ext>
            </a:extLst>
          </p:cNvPr>
          <p:cNvSpPr/>
          <p:nvPr userDrawn="1"/>
        </p:nvSpPr>
        <p:spPr>
          <a:xfrm>
            <a:off x="0" y="0"/>
            <a:ext cx="12192000" cy="1727200"/>
          </a:xfrm>
          <a:prstGeom prst="rect">
            <a:avLst/>
          </a:prstGeom>
          <a:solidFill>
            <a:srgbClr val="0C00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DE8"/>
              </a:solidFill>
            </a:endParaRPr>
          </a:p>
        </p:txBody>
      </p:sp>
      <p:sp>
        <p:nvSpPr>
          <p:cNvPr id="9" name="Text Placeholder 8">
            <a:extLst>
              <a:ext uri="{FF2B5EF4-FFF2-40B4-BE49-F238E27FC236}">
                <a16:creationId xmlns:a16="http://schemas.microsoft.com/office/drawing/2014/main" id="{53863BAC-2E38-946B-7C8B-3FD3987AC970}"/>
              </a:ext>
            </a:extLst>
          </p:cNvPr>
          <p:cNvSpPr>
            <a:spLocks noGrp="1"/>
          </p:cNvSpPr>
          <p:nvPr>
            <p:ph type="body" sz="quarter" idx="10" hasCustomPrompt="1"/>
          </p:nvPr>
        </p:nvSpPr>
        <p:spPr>
          <a:xfrm>
            <a:off x="393700" y="457200"/>
            <a:ext cx="10718800" cy="533400"/>
          </a:xfrm>
          <a:prstGeom prst="rect">
            <a:avLst/>
          </a:prstGeom>
        </p:spPr>
        <p:txBody>
          <a:bodyPr/>
          <a:lstStyle>
            <a:lvl1pPr marL="0" indent="0">
              <a:buNone/>
              <a:defRPr b="1" i="0">
                <a:solidFill>
                  <a:srgbClr val="55D3FF"/>
                </a:solidFill>
                <a:latin typeface="Arial Black" panose="020B0604020202020204" pitchFamily="34" charset="0"/>
                <a:cs typeface="Arial Black" panose="020B0604020202020204" pitchFamily="34" charset="0"/>
              </a:defRPr>
            </a:lvl1pPr>
          </a:lstStyle>
          <a:p>
            <a:pPr lvl="0"/>
            <a:r>
              <a:rPr lang="en-US"/>
              <a:t>Here is space for a title</a:t>
            </a:r>
          </a:p>
        </p:txBody>
      </p:sp>
      <p:sp>
        <p:nvSpPr>
          <p:cNvPr id="11" name="Text Placeholder 10">
            <a:extLst>
              <a:ext uri="{FF2B5EF4-FFF2-40B4-BE49-F238E27FC236}">
                <a16:creationId xmlns:a16="http://schemas.microsoft.com/office/drawing/2014/main" id="{1A6B8B38-B79C-1CEC-2319-6DF371A90AED}"/>
              </a:ext>
            </a:extLst>
          </p:cNvPr>
          <p:cNvSpPr>
            <a:spLocks noGrp="1"/>
          </p:cNvSpPr>
          <p:nvPr>
            <p:ph type="body" sz="quarter" idx="11" hasCustomPrompt="1"/>
          </p:nvPr>
        </p:nvSpPr>
        <p:spPr>
          <a:xfrm>
            <a:off x="393700" y="990600"/>
            <a:ext cx="10718800" cy="444500"/>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a:t>Subtitle goes here if needed</a:t>
            </a:r>
          </a:p>
        </p:txBody>
      </p:sp>
      <p:pic>
        <p:nvPicPr>
          <p:cNvPr id="3" name="Graphic 2">
            <a:extLst>
              <a:ext uri="{FF2B5EF4-FFF2-40B4-BE49-F238E27FC236}">
                <a16:creationId xmlns:a16="http://schemas.microsoft.com/office/drawing/2014/main" id="{0098E6D9-D617-F6E1-EB3A-451785D7F6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6501" r="35302"/>
          <a:stretch/>
        </p:blipFill>
        <p:spPr>
          <a:xfrm>
            <a:off x="10104964" y="-1"/>
            <a:ext cx="2087036" cy="1403199"/>
          </a:xfrm>
          <a:prstGeom prst="rect">
            <a:avLst/>
          </a:prstGeom>
        </p:spPr>
      </p:pic>
      <p:sp>
        <p:nvSpPr>
          <p:cNvPr id="4" name="Text Placeholder 18">
            <a:extLst>
              <a:ext uri="{FF2B5EF4-FFF2-40B4-BE49-F238E27FC236}">
                <a16:creationId xmlns:a16="http://schemas.microsoft.com/office/drawing/2014/main" id="{A6ADEF81-FDDE-1627-FB70-586DDDCAE0DD}"/>
              </a:ext>
            </a:extLst>
          </p:cNvPr>
          <p:cNvSpPr>
            <a:spLocks noGrp="1"/>
          </p:cNvSpPr>
          <p:nvPr>
            <p:ph type="body" sz="quarter" idx="12" hasCustomPrompt="1"/>
          </p:nvPr>
        </p:nvSpPr>
        <p:spPr>
          <a:xfrm>
            <a:off x="3937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
        <p:nvSpPr>
          <p:cNvPr id="5" name="Text Placeholder 18">
            <a:extLst>
              <a:ext uri="{FF2B5EF4-FFF2-40B4-BE49-F238E27FC236}">
                <a16:creationId xmlns:a16="http://schemas.microsoft.com/office/drawing/2014/main" id="{95D91E85-89AB-C24D-53DB-EF4153F0B71A}"/>
              </a:ext>
            </a:extLst>
          </p:cNvPr>
          <p:cNvSpPr>
            <a:spLocks noGrp="1"/>
          </p:cNvSpPr>
          <p:nvPr>
            <p:ph type="body" sz="quarter" idx="13" hasCustomPrompt="1"/>
          </p:nvPr>
        </p:nvSpPr>
        <p:spPr>
          <a:xfrm>
            <a:off x="61976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Tree>
    <p:extLst>
      <p:ext uri="{BB962C8B-B14F-4D97-AF65-F5344CB8AC3E}">
        <p14:creationId xmlns:p14="http://schemas.microsoft.com/office/powerpoint/2010/main" val="3411564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bar content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6BFF3-42D2-559E-0384-4AE82EDCF3DA}"/>
              </a:ext>
            </a:extLst>
          </p:cNvPr>
          <p:cNvSpPr/>
          <p:nvPr userDrawn="1"/>
        </p:nvSpPr>
        <p:spPr>
          <a:xfrm>
            <a:off x="0" y="0"/>
            <a:ext cx="12192000" cy="1727200"/>
          </a:xfrm>
          <a:prstGeom prst="rect">
            <a:avLst/>
          </a:prstGeom>
          <a:solidFill>
            <a:srgbClr val="FF16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863BAC-2E38-946B-7C8B-3FD3987AC970}"/>
              </a:ext>
            </a:extLst>
          </p:cNvPr>
          <p:cNvSpPr>
            <a:spLocks noGrp="1"/>
          </p:cNvSpPr>
          <p:nvPr>
            <p:ph type="body" sz="quarter" idx="10" hasCustomPrompt="1"/>
          </p:nvPr>
        </p:nvSpPr>
        <p:spPr>
          <a:xfrm>
            <a:off x="393700" y="457200"/>
            <a:ext cx="10718800" cy="533400"/>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a:t>Here is space for a title</a:t>
            </a:r>
          </a:p>
        </p:txBody>
      </p:sp>
      <p:sp>
        <p:nvSpPr>
          <p:cNvPr id="11" name="Text Placeholder 10">
            <a:extLst>
              <a:ext uri="{FF2B5EF4-FFF2-40B4-BE49-F238E27FC236}">
                <a16:creationId xmlns:a16="http://schemas.microsoft.com/office/drawing/2014/main" id="{1A6B8B38-B79C-1CEC-2319-6DF371A90AED}"/>
              </a:ext>
            </a:extLst>
          </p:cNvPr>
          <p:cNvSpPr>
            <a:spLocks noGrp="1"/>
          </p:cNvSpPr>
          <p:nvPr>
            <p:ph type="body" sz="quarter" idx="11" hasCustomPrompt="1"/>
          </p:nvPr>
        </p:nvSpPr>
        <p:spPr>
          <a:xfrm>
            <a:off x="393700" y="990600"/>
            <a:ext cx="10718800" cy="444500"/>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a:t>Subtitle goes here if needed</a:t>
            </a:r>
          </a:p>
        </p:txBody>
      </p:sp>
      <p:sp>
        <p:nvSpPr>
          <p:cNvPr id="2" name="Text Placeholder 18">
            <a:extLst>
              <a:ext uri="{FF2B5EF4-FFF2-40B4-BE49-F238E27FC236}">
                <a16:creationId xmlns:a16="http://schemas.microsoft.com/office/drawing/2014/main" id="{E41F83A9-B8DD-35C8-8050-FEF34DD13308}"/>
              </a:ext>
            </a:extLst>
          </p:cNvPr>
          <p:cNvSpPr>
            <a:spLocks noGrp="1"/>
          </p:cNvSpPr>
          <p:nvPr>
            <p:ph type="body" sz="quarter" idx="12" hasCustomPrompt="1"/>
          </p:nvPr>
        </p:nvSpPr>
        <p:spPr>
          <a:xfrm>
            <a:off x="3937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
        <p:nvSpPr>
          <p:cNvPr id="3" name="Text Placeholder 18">
            <a:extLst>
              <a:ext uri="{FF2B5EF4-FFF2-40B4-BE49-F238E27FC236}">
                <a16:creationId xmlns:a16="http://schemas.microsoft.com/office/drawing/2014/main" id="{6CDBBAE0-F389-1438-FA35-3091B5249643}"/>
              </a:ext>
            </a:extLst>
          </p:cNvPr>
          <p:cNvSpPr>
            <a:spLocks noGrp="1"/>
          </p:cNvSpPr>
          <p:nvPr>
            <p:ph type="body" sz="quarter" idx="13" hasCustomPrompt="1"/>
          </p:nvPr>
        </p:nvSpPr>
        <p:spPr>
          <a:xfrm>
            <a:off x="61976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Tree>
    <p:extLst>
      <p:ext uri="{BB962C8B-B14F-4D97-AF65-F5344CB8AC3E}">
        <p14:creationId xmlns:p14="http://schemas.microsoft.com/office/powerpoint/2010/main" val="4046216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bar content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6BFF3-42D2-559E-0384-4AE82EDCF3DA}"/>
              </a:ext>
            </a:extLst>
          </p:cNvPr>
          <p:cNvSpPr/>
          <p:nvPr userDrawn="1"/>
        </p:nvSpPr>
        <p:spPr>
          <a:xfrm>
            <a:off x="0" y="0"/>
            <a:ext cx="12192000" cy="1727200"/>
          </a:xfrm>
          <a:prstGeom prst="rect">
            <a:avLst/>
          </a:prstGeom>
          <a:solidFill>
            <a:srgbClr val="004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DE8"/>
              </a:solidFill>
            </a:endParaRPr>
          </a:p>
        </p:txBody>
      </p:sp>
      <p:sp>
        <p:nvSpPr>
          <p:cNvPr id="9" name="Text Placeholder 8">
            <a:extLst>
              <a:ext uri="{FF2B5EF4-FFF2-40B4-BE49-F238E27FC236}">
                <a16:creationId xmlns:a16="http://schemas.microsoft.com/office/drawing/2014/main" id="{53863BAC-2E38-946B-7C8B-3FD3987AC970}"/>
              </a:ext>
            </a:extLst>
          </p:cNvPr>
          <p:cNvSpPr>
            <a:spLocks noGrp="1"/>
          </p:cNvSpPr>
          <p:nvPr>
            <p:ph type="body" sz="quarter" idx="10" hasCustomPrompt="1"/>
          </p:nvPr>
        </p:nvSpPr>
        <p:spPr>
          <a:xfrm>
            <a:off x="393700" y="457200"/>
            <a:ext cx="10718800" cy="533400"/>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a:t>Here is space for a title</a:t>
            </a:r>
          </a:p>
        </p:txBody>
      </p:sp>
      <p:sp>
        <p:nvSpPr>
          <p:cNvPr id="11" name="Text Placeholder 10">
            <a:extLst>
              <a:ext uri="{FF2B5EF4-FFF2-40B4-BE49-F238E27FC236}">
                <a16:creationId xmlns:a16="http://schemas.microsoft.com/office/drawing/2014/main" id="{1A6B8B38-B79C-1CEC-2319-6DF371A90AED}"/>
              </a:ext>
            </a:extLst>
          </p:cNvPr>
          <p:cNvSpPr>
            <a:spLocks noGrp="1"/>
          </p:cNvSpPr>
          <p:nvPr>
            <p:ph type="body" sz="quarter" idx="11" hasCustomPrompt="1"/>
          </p:nvPr>
        </p:nvSpPr>
        <p:spPr>
          <a:xfrm>
            <a:off x="393700" y="990600"/>
            <a:ext cx="10718800" cy="444500"/>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a:t>Subtitle goes here if needed</a:t>
            </a:r>
          </a:p>
        </p:txBody>
      </p:sp>
      <p:sp>
        <p:nvSpPr>
          <p:cNvPr id="3" name="Text Placeholder 18">
            <a:extLst>
              <a:ext uri="{FF2B5EF4-FFF2-40B4-BE49-F238E27FC236}">
                <a16:creationId xmlns:a16="http://schemas.microsoft.com/office/drawing/2014/main" id="{7274C44E-F312-C348-E122-54DDA8A5EE85}"/>
              </a:ext>
            </a:extLst>
          </p:cNvPr>
          <p:cNvSpPr>
            <a:spLocks noGrp="1"/>
          </p:cNvSpPr>
          <p:nvPr>
            <p:ph type="body" sz="quarter" idx="12" hasCustomPrompt="1"/>
          </p:nvPr>
        </p:nvSpPr>
        <p:spPr>
          <a:xfrm>
            <a:off x="3937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
        <p:nvSpPr>
          <p:cNvPr id="4" name="Text Placeholder 18">
            <a:extLst>
              <a:ext uri="{FF2B5EF4-FFF2-40B4-BE49-F238E27FC236}">
                <a16:creationId xmlns:a16="http://schemas.microsoft.com/office/drawing/2014/main" id="{F404EF19-4333-1F53-892C-4808ABA1864D}"/>
              </a:ext>
            </a:extLst>
          </p:cNvPr>
          <p:cNvSpPr>
            <a:spLocks noGrp="1"/>
          </p:cNvSpPr>
          <p:nvPr>
            <p:ph type="body" sz="quarter" idx="13" hasCustomPrompt="1"/>
          </p:nvPr>
        </p:nvSpPr>
        <p:spPr>
          <a:xfrm>
            <a:off x="61976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Tree>
    <p:extLst>
      <p:ext uri="{BB962C8B-B14F-4D97-AF65-F5344CB8AC3E}">
        <p14:creationId xmlns:p14="http://schemas.microsoft.com/office/powerpoint/2010/main" val="3775925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p bar content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6BFF3-42D2-559E-0384-4AE82EDCF3DA}"/>
              </a:ext>
            </a:extLst>
          </p:cNvPr>
          <p:cNvSpPr/>
          <p:nvPr userDrawn="1"/>
        </p:nvSpPr>
        <p:spPr>
          <a:xfrm>
            <a:off x="0" y="0"/>
            <a:ext cx="12192000" cy="1727200"/>
          </a:xfrm>
          <a:prstGeom prst="rect">
            <a:avLst/>
          </a:prstGeom>
          <a:solidFill>
            <a:srgbClr val="0C00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DE8"/>
              </a:solidFill>
            </a:endParaRPr>
          </a:p>
        </p:txBody>
      </p:sp>
      <p:sp>
        <p:nvSpPr>
          <p:cNvPr id="9" name="Text Placeholder 8">
            <a:extLst>
              <a:ext uri="{FF2B5EF4-FFF2-40B4-BE49-F238E27FC236}">
                <a16:creationId xmlns:a16="http://schemas.microsoft.com/office/drawing/2014/main" id="{53863BAC-2E38-946B-7C8B-3FD3987AC970}"/>
              </a:ext>
            </a:extLst>
          </p:cNvPr>
          <p:cNvSpPr>
            <a:spLocks noGrp="1"/>
          </p:cNvSpPr>
          <p:nvPr>
            <p:ph type="body" sz="quarter" idx="10" hasCustomPrompt="1"/>
          </p:nvPr>
        </p:nvSpPr>
        <p:spPr>
          <a:xfrm>
            <a:off x="393700" y="457200"/>
            <a:ext cx="10718800" cy="533400"/>
          </a:xfrm>
          <a:prstGeom prst="rect">
            <a:avLst/>
          </a:prstGeom>
        </p:spPr>
        <p:txBody>
          <a:bodyPr/>
          <a:lstStyle>
            <a:lvl1pPr marL="0" indent="0">
              <a:buNone/>
              <a:defRPr b="1" i="0">
                <a:solidFill>
                  <a:srgbClr val="55D3FF"/>
                </a:solidFill>
                <a:latin typeface="Arial Black" panose="020B0604020202020204" pitchFamily="34" charset="0"/>
                <a:cs typeface="Arial Black" panose="020B0604020202020204" pitchFamily="34" charset="0"/>
              </a:defRPr>
            </a:lvl1pPr>
          </a:lstStyle>
          <a:p>
            <a:pPr lvl="0"/>
            <a:r>
              <a:rPr lang="en-US"/>
              <a:t>Here is space for a title</a:t>
            </a:r>
          </a:p>
        </p:txBody>
      </p:sp>
      <p:sp>
        <p:nvSpPr>
          <p:cNvPr id="11" name="Text Placeholder 10">
            <a:extLst>
              <a:ext uri="{FF2B5EF4-FFF2-40B4-BE49-F238E27FC236}">
                <a16:creationId xmlns:a16="http://schemas.microsoft.com/office/drawing/2014/main" id="{1A6B8B38-B79C-1CEC-2319-6DF371A90AED}"/>
              </a:ext>
            </a:extLst>
          </p:cNvPr>
          <p:cNvSpPr>
            <a:spLocks noGrp="1"/>
          </p:cNvSpPr>
          <p:nvPr>
            <p:ph type="body" sz="quarter" idx="11" hasCustomPrompt="1"/>
          </p:nvPr>
        </p:nvSpPr>
        <p:spPr>
          <a:xfrm>
            <a:off x="393700" y="990600"/>
            <a:ext cx="10718800" cy="444500"/>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a:t>Subtitle goes here if needed</a:t>
            </a:r>
          </a:p>
        </p:txBody>
      </p:sp>
      <p:sp>
        <p:nvSpPr>
          <p:cNvPr id="2" name="Text Placeholder 18">
            <a:extLst>
              <a:ext uri="{FF2B5EF4-FFF2-40B4-BE49-F238E27FC236}">
                <a16:creationId xmlns:a16="http://schemas.microsoft.com/office/drawing/2014/main" id="{FC1E2426-B284-E39D-7ADA-C94DFA992B0C}"/>
              </a:ext>
            </a:extLst>
          </p:cNvPr>
          <p:cNvSpPr>
            <a:spLocks noGrp="1"/>
          </p:cNvSpPr>
          <p:nvPr>
            <p:ph type="body" sz="quarter" idx="12" hasCustomPrompt="1"/>
          </p:nvPr>
        </p:nvSpPr>
        <p:spPr>
          <a:xfrm>
            <a:off x="3937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
        <p:nvSpPr>
          <p:cNvPr id="4" name="Text Placeholder 18">
            <a:extLst>
              <a:ext uri="{FF2B5EF4-FFF2-40B4-BE49-F238E27FC236}">
                <a16:creationId xmlns:a16="http://schemas.microsoft.com/office/drawing/2014/main" id="{3720C812-E2DA-2D5D-AE29-460E898AE924}"/>
              </a:ext>
            </a:extLst>
          </p:cNvPr>
          <p:cNvSpPr>
            <a:spLocks noGrp="1"/>
          </p:cNvSpPr>
          <p:nvPr>
            <p:ph type="body" sz="quarter" idx="13" hasCustomPrompt="1"/>
          </p:nvPr>
        </p:nvSpPr>
        <p:spPr>
          <a:xfrm>
            <a:off x="61976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Tree>
    <p:extLst>
      <p:ext uri="{BB962C8B-B14F-4D97-AF65-F5344CB8AC3E}">
        <p14:creationId xmlns:p14="http://schemas.microsoft.com/office/powerpoint/2010/main" val="2071271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ew Section 4">
    <p:bg>
      <p:bgPr>
        <a:solidFill>
          <a:srgbClr val="0C0034"/>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11F92EE-BA43-480E-31C9-8CD39E82090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0827" b="2501"/>
          <a:stretch/>
        </p:blipFill>
        <p:spPr>
          <a:xfrm>
            <a:off x="10283196" y="3712846"/>
            <a:ext cx="1908804" cy="3145154"/>
          </a:xfrm>
          <a:prstGeom prst="rect">
            <a:avLst/>
          </a:prstGeom>
        </p:spPr>
      </p:pic>
      <p:sp>
        <p:nvSpPr>
          <p:cNvPr id="11" name="Text Placeholder 10">
            <a:extLst>
              <a:ext uri="{FF2B5EF4-FFF2-40B4-BE49-F238E27FC236}">
                <a16:creationId xmlns:a16="http://schemas.microsoft.com/office/drawing/2014/main" id="{4CD7A0BD-9933-AB67-E633-36ACE95CDE7A}"/>
              </a:ext>
            </a:extLst>
          </p:cNvPr>
          <p:cNvSpPr>
            <a:spLocks noGrp="1"/>
          </p:cNvSpPr>
          <p:nvPr>
            <p:ph type="body" sz="quarter" idx="10" hasCustomPrompt="1"/>
          </p:nvPr>
        </p:nvSpPr>
        <p:spPr>
          <a:xfrm>
            <a:off x="754062" y="1974850"/>
            <a:ext cx="10591800" cy="3257550"/>
          </a:xfrm>
          <a:prstGeom prst="rect">
            <a:avLst/>
          </a:prstGeom>
        </p:spPr>
        <p:txBody>
          <a:bodyPr/>
          <a:lstStyle>
            <a:lvl1pPr marL="0" indent="0" algn="ctr">
              <a:buNone/>
              <a:defRPr sz="7200" b="1" i="0">
                <a:solidFill>
                  <a:schemeClr val="bg1"/>
                </a:solidFill>
                <a:latin typeface="Arial Black" panose="020B0604020202020204" pitchFamily="34" charset="0"/>
                <a:cs typeface="Arial Black" panose="020B0604020202020204" pitchFamily="34" charset="0"/>
              </a:defRPr>
            </a:lvl1pPr>
          </a:lstStyle>
          <a:p>
            <a:pPr lvl="0"/>
            <a:r>
              <a:rPr lang="en-US"/>
              <a:t>This slide introduces a new section</a:t>
            </a:r>
          </a:p>
        </p:txBody>
      </p:sp>
      <p:sp>
        <p:nvSpPr>
          <p:cNvPr id="3" name="TextBox 2">
            <a:extLst>
              <a:ext uri="{FF2B5EF4-FFF2-40B4-BE49-F238E27FC236}">
                <a16:creationId xmlns:a16="http://schemas.microsoft.com/office/drawing/2014/main" id="{1A4EE0E5-12F8-0946-99E5-B0D2D8FAF316}"/>
              </a:ext>
            </a:extLst>
          </p:cNvPr>
          <p:cNvSpPr txBox="1"/>
          <p:nvPr userDrawn="1"/>
        </p:nvSpPr>
        <p:spPr>
          <a:xfrm>
            <a:off x="9026209" y="6544389"/>
            <a:ext cx="2019784"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aseline="0">
                <a:solidFill>
                  <a:schemeClr val="bg1"/>
                </a:solidFill>
                <a:latin typeface="Arial" panose="020B0604020202020204" pitchFamily="34" charset="0"/>
                <a:cs typeface="Arial" panose="020B0604020202020204" pitchFamily="34" charset="0"/>
              </a:rPr>
              <a:t>© 2024 Sallie Mae Bank. All rights reserved.</a:t>
            </a:r>
          </a:p>
        </p:txBody>
      </p:sp>
      <p:sp>
        <p:nvSpPr>
          <p:cNvPr id="4" name="Text Placeholder 2">
            <a:extLst>
              <a:ext uri="{FF2B5EF4-FFF2-40B4-BE49-F238E27FC236}">
                <a16:creationId xmlns:a16="http://schemas.microsoft.com/office/drawing/2014/main" id="{6214119C-8E21-9F2A-08C3-CC5536791E2D}"/>
              </a:ext>
            </a:extLst>
          </p:cNvPr>
          <p:cNvSpPr txBox="1">
            <a:spLocks/>
          </p:cNvSpPr>
          <p:nvPr userDrawn="1"/>
        </p:nvSpPr>
        <p:spPr>
          <a:xfrm>
            <a:off x="11120368" y="6343745"/>
            <a:ext cx="614432" cy="336067"/>
          </a:xfrm>
          <a:prstGeom prst="rect">
            <a:avLst/>
          </a:prstGeom>
        </p:spPr>
        <p:txBody>
          <a:bodyPr lIns="0" tIns="0" rIns="0" bIns="0" anchor="b"/>
          <a:lstStyle>
            <a:lvl1pPr marL="0" indent="0" algn="r"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Graphik Regular"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884FDC4-8E8E-574C-ABBC-5079A03E7578}" type="slidenum">
              <a:rPr lang="en-US" sz="1400" smtClean="0">
                <a:solidFill>
                  <a:schemeClr val="bg1"/>
                </a:solidFill>
                <a:latin typeface="Arial" panose="020B0604020202020204" pitchFamily="34" charset="0"/>
                <a:cs typeface="Arial" panose="020B0604020202020204" pitchFamily="34" charset="0"/>
              </a:rPr>
              <a:pPr/>
              <a:t>‹#›</a:t>
            </a:fld>
            <a:endParaRPr lang="en-US" sz="1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203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lor sidebar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B124A5-0502-3D0F-25FF-73A6225699FD}"/>
              </a:ext>
            </a:extLst>
          </p:cNvPr>
          <p:cNvSpPr/>
          <p:nvPr userDrawn="1"/>
        </p:nvSpPr>
        <p:spPr>
          <a:xfrm>
            <a:off x="0" y="0"/>
            <a:ext cx="4495800" cy="6858000"/>
          </a:xfrm>
          <a:prstGeom prst="rect">
            <a:avLst/>
          </a:prstGeom>
          <a:solidFill>
            <a:srgbClr val="004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768C3DE-02D3-2704-45B1-1FC8432E23F3}"/>
              </a:ext>
            </a:extLst>
          </p:cNvPr>
          <p:cNvSpPr>
            <a:spLocks noGrp="1"/>
          </p:cNvSpPr>
          <p:nvPr>
            <p:ph type="body" sz="quarter" idx="10" hasCustomPrompt="1"/>
          </p:nvPr>
        </p:nvSpPr>
        <p:spPr>
          <a:xfrm>
            <a:off x="503238" y="822326"/>
            <a:ext cx="3432175" cy="926962"/>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a:t>Here is space for a header</a:t>
            </a:r>
          </a:p>
        </p:txBody>
      </p:sp>
      <p:sp>
        <p:nvSpPr>
          <p:cNvPr id="15" name="Text Placeholder 14">
            <a:extLst>
              <a:ext uri="{FF2B5EF4-FFF2-40B4-BE49-F238E27FC236}">
                <a16:creationId xmlns:a16="http://schemas.microsoft.com/office/drawing/2014/main" id="{E071BDC2-A528-E321-E061-95D3B20702B5}"/>
              </a:ext>
            </a:extLst>
          </p:cNvPr>
          <p:cNvSpPr>
            <a:spLocks noGrp="1"/>
          </p:cNvSpPr>
          <p:nvPr>
            <p:ph type="body" sz="quarter" idx="12" hasCustomPrompt="1"/>
          </p:nvPr>
        </p:nvSpPr>
        <p:spPr>
          <a:xfrm>
            <a:off x="4837113" y="822325"/>
            <a:ext cx="6572250" cy="4743450"/>
          </a:xfrm>
          <a:prstGeom prst="rect">
            <a:avLst/>
          </a:prstGeom>
        </p:spPr>
        <p:txBody>
          <a:bodyPr/>
          <a:lstStyle>
            <a:lvl1pPr marL="0" indent="0">
              <a:buNone/>
              <a:defRPr sz="1800">
                <a:latin typeface="Arial" panose="020B0604020202020204" pitchFamily="34" charset="0"/>
                <a:cs typeface="Arial" panose="020B0604020202020204" pitchFamily="34" charset="0"/>
              </a:defRPr>
            </a:lvl1pPr>
          </a:lstStyle>
          <a:p>
            <a:pPr lvl="0"/>
            <a:r>
              <a:rPr lang="en-US"/>
              <a:t>Here is space for secondary content</a:t>
            </a:r>
          </a:p>
        </p:txBody>
      </p:sp>
      <p:pic>
        <p:nvPicPr>
          <p:cNvPr id="2" name="Graphic 1">
            <a:extLst>
              <a:ext uri="{FF2B5EF4-FFF2-40B4-BE49-F238E27FC236}">
                <a16:creationId xmlns:a16="http://schemas.microsoft.com/office/drawing/2014/main" id="{6554CFF1-8E74-61EF-62DC-C9B8861C8FC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251" t="19170" r="17465" b="52933"/>
          <a:stretch/>
        </p:blipFill>
        <p:spPr>
          <a:xfrm>
            <a:off x="2384385" y="5779141"/>
            <a:ext cx="2675818" cy="1098062"/>
          </a:xfrm>
          <a:prstGeom prst="rect">
            <a:avLst/>
          </a:prstGeom>
        </p:spPr>
      </p:pic>
      <p:sp>
        <p:nvSpPr>
          <p:cNvPr id="3" name="Text Placeholder 2">
            <a:extLst>
              <a:ext uri="{FF2B5EF4-FFF2-40B4-BE49-F238E27FC236}">
                <a16:creationId xmlns:a16="http://schemas.microsoft.com/office/drawing/2014/main" id="{CEE2C77A-71A0-4CCE-4834-F5B2B650E8A7}"/>
              </a:ext>
            </a:extLst>
          </p:cNvPr>
          <p:cNvSpPr>
            <a:spLocks noGrp="1"/>
          </p:cNvSpPr>
          <p:nvPr>
            <p:ph idx="1" hasCustomPrompt="1"/>
          </p:nvPr>
        </p:nvSpPr>
        <p:spPr>
          <a:xfrm>
            <a:off x="503238" y="2008707"/>
            <a:ext cx="3432175" cy="2861468"/>
          </a:xfrm>
          <a:prstGeom prst="rect">
            <a:avLst/>
          </a:prstGeom>
        </p:spPr>
        <p:txBody>
          <a:bodyPr vert="horz" lIns="91440" tIns="45720" rIns="91440" bIns="45720" rtlCol="0">
            <a:normAutofit/>
          </a:bodyPr>
          <a:lstStyle>
            <a:lvl1pPr marL="0" indent="0">
              <a:buFontTx/>
              <a:buNone/>
              <a:defRPr sz="1400" baseline="0">
                <a:solidFill>
                  <a:schemeClr val="bg1"/>
                </a:solidFill>
              </a:defRPr>
            </a:lvl1pPr>
            <a:lvl2pPr>
              <a:defRPr sz="1400" baseline="0">
                <a:solidFill>
                  <a:schemeClr val="bg1"/>
                </a:solidFill>
              </a:defRPr>
            </a:lvl2pPr>
            <a:lvl3pPr>
              <a:defRPr sz="1200" baseline="0">
                <a:solidFill>
                  <a:schemeClr val="bg1"/>
                </a:solidFill>
              </a:defRPr>
            </a:lvl3pPr>
            <a:lvl4pPr>
              <a:defRPr sz="1100" baseline="0">
                <a:solidFill>
                  <a:schemeClr val="bg1"/>
                </a:solidFill>
              </a:defRPr>
            </a:lvl4pPr>
            <a:lvl5pPr>
              <a:defRPr sz="1100" baseline="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23320"/>
      </p:ext>
    </p:extLst>
  </p:cSld>
  <p:clrMapOvr>
    <a:masterClrMapping/>
  </p:clrMapOvr>
  <p:extLst>
    <p:ext uri="{DCECCB84-F9BA-43D5-87BE-67443E8EF086}">
      <p15:sldGuideLst xmlns:p15="http://schemas.microsoft.com/office/powerpoint/2012/main">
        <p15:guide id="1" orient="horz" pos="2160">
          <p15:clr>
            <a:srgbClr val="FBAE40"/>
          </p15:clr>
        </p15:guide>
        <p15:guide id="2" pos="307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inimalist image 1">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B61EFA4E-B540-A5D4-606A-3918F6BBE19E}"/>
              </a:ext>
            </a:extLst>
          </p:cNvPr>
          <p:cNvSpPr txBox="1">
            <a:spLocks/>
          </p:cNvSpPr>
          <p:nvPr userDrawn="1"/>
        </p:nvSpPr>
        <p:spPr>
          <a:xfrm>
            <a:off x="11119104" y="6328172"/>
            <a:ext cx="614432" cy="336067"/>
          </a:xfrm>
          <a:prstGeom prst="rect">
            <a:avLst/>
          </a:prstGeom>
        </p:spPr>
        <p:txBody>
          <a:bodyPr lIns="0" tIns="0" rIns="0" bIns="0" anchor="b"/>
          <a:lstStyle>
            <a:lvl1pPr marL="0" indent="0" algn="r"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Graphik Regular"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884FDC4-8E8E-574C-ABBC-5079A03E7578}" type="slidenum">
              <a:rPr lang="en-US" sz="1400" smtClean="0">
                <a:latin typeface="Arial" panose="020B0604020202020204" pitchFamily="34" charset="0"/>
                <a:cs typeface="Arial" panose="020B0604020202020204" pitchFamily="34" charset="0"/>
              </a:rPr>
              <a:pPr/>
              <a:t>‹#›</a:t>
            </a:fld>
            <a:endParaRPr lang="en-US" sz="1400">
              <a:latin typeface="Arial" panose="020B0604020202020204" pitchFamily="34" charset="0"/>
              <a:cs typeface="Arial" panose="020B0604020202020204" pitchFamily="34" charset="0"/>
            </a:endParaRPr>
          </a:p>
        </p:txBody>
      </p:sp>
      <p:sp>
        <p:nvSpPr>
          <p:cNvPr id="15" name="Text Placeholder 14">
            <a:extLst>
              <a:ext uri="{FF2B5EF4-FFF2-40B4-BE49-F238E27FC236}">
                <a16:creationId xmlns:a16="http://schemas.microsoft.com/office/drawing/2014/main" id="{D107E1E2-21BE-24FE-5805-7C0B0D917CB1}"/>
              </a:ext>
            </a:extLst>
          </p:cNvPr>
          <p:cNvSpPr>
            <a:spLocks noGrp="1"/>
          </p:cNvSpPr>
          <p:nvPr>
            <p:ph type="body" sz="quarter" idx="10" hasCustomPrompt="1"/>
          </p:nvPr>
        </p:nvSpPr>
        <p:spPr>
          <a:xfrm>
            <a:off x="413717" y="1336877"/>
            <a:ext cx="3760718" cy="1128027"/>
          </a:xfrm>
          <a:prstGeom prst="rect">
            <a:avLst/>
          </a:prstGeom>
        </p:spPr>
        <p:txBody>
          <a:bodyPr/>
          <a:lstStyle>
            <a:lvl1pPr marL="0" indent="0">
              <a:buNone/>
              <a:defRPr b="1" i="0">
                <a:solidFill>
                  <a:srgbClr val="FF166B"/>
                </a:solidFill>
                <a:latin typeface="Arial Black" panose="020B0604020202020204" pitchFamily="34" charset="0"/>
                <a:cs typeface="Arial Black" panose="020B0604020202020204" pitchFamily="34" charset="0"/>
              </a:defRPr>
            </a:lvl1pPr>
          </a:lstStyle>
          <a:p>
            <a:pPr lvl="0"/>
            <a:r>
              <a:rPr lang="en-US"/>
              <a:t>Here’s a slide with large image</a:t>
            </a:r>
          </a:p>
        </p:txBody>
      </p:sp>
      <p:sp>
        <p:nvSpPr>
          <p:cNvPr id="4" name="Picture Placeholder 3">
            <a:extLst>
              <a:ext uri="{FF2B5EF4-FFF2-40B4-BE49-F238E27FC236}">
                <a16:creationId xmlns:a16="http://schemas.microsoft.com/office/drawing/2014/main" id="{C73BD7AF-292F-866B-BDE1-DA78F70D2D1E}"/>
              </a:ext>
            </a:extLst>
          </p:cNvPr>
          <p:cNvSpPr>
            <a:spLocks noGrp="1"/>
          </p:cNvSpPr>
          <p:nvPr>
            <p:ph type="pic" sz="quarter" idx="12" hasCustomPrompt="1"/>
          </p:nvPr>
        </p:nvSpPr>
        <p:spPr>
          <a:xfrm>
            <a:off x="4718050" y="609600"/>
            <a:ext cx="7015163" cy="5718175"/>
          </a:xfrm>
          <a:prstGeom prst="rect">
            <a:avLst/>
          </a:prstGeom>
        </p:spPr>
        <p:txBody>
          <a:bodyPr/>
          <a:lstStyle>
            <a:lvl1pPr marL="0" indent="0">
              <a:buNone/>
              <a:defRPr sz="2000">
                <a:latin typeface="Arial" panose="020B0604020202020204" pitchFamily="34" charset="0"/>
                <a:cs typeface="Arial" panose="020B0604020202020204" pitchFamily="34" charset="0"/>
              </a:defRPr>
            </a:lvl1pPr>
          </a:lstStyle>
          <a:p>
            <a:r>
              <a:rPr lang="en-US"/>
              <a:t>Click to add picture</a:t>
            </a:r>
          </a:p>
        </p:txBody>
      </p:sp>
      <p:sp>
        <p:nvSpPr>
          <p:cNvPr id="6" name="Text Placeholder 5">
            <a:extLst>
              <a:ext uri="{FF2B5EF4-FFF2-40B4-BE49-F238E27FC236}">
                <a16:creationId xmlns:a16="http://schemas.microsoft.com/office/drawing/2014/main" id="{A08DD3B3-BB5A-783A-654E-69D23C42238D}"/>
              </a:ext>
            </a:extLst>
          </p:cNvPr>
          <p:cNvSpPr>
            <a:spLocks noGrp="1"/>
          </p:cNvSpPr>
          <p:nvPr>
            <p:ph type="body" sz="quarter" idx="13" hasCustomPrompt="1"/>
          </p:nvPr>
        </p:nvSpPr>
        <p:spPr>
          <a:xfrm>
            <a:off x="414338" y="2628900"/>
            <a:ext cx="3760787" cy="2717800"/>
          </a:xfrm>
          <a:prstGeom prst="rect">
            <a:avLst/>
          </a:prstGeom>
        </p:spPr>
        <p:txBody>
          <a:bodyPr/>
          <a:lstStyle>
            <a:lvl1pPr marL="0" indent="0">
              <a:buNone/>
              <a:defRPr sz="1600" b="0" i="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endParaRPr lang="en-US"/>
          </a:p>
        </p:txBody>
      </p:sp>
    </p:spTree>
    <p:extLst>
      <p:ext uri="{BB962C8B-B14F-4D97-AF65-F5344CB8AC3E}">
        <p14:creationId xmlns:p14="http://schemas.microsoft.com/office/powerpoint/2010/main" val="106330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inimalist content 1">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2FA8E1C-A9B9-0F49-1FF0-C4C08EA4772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625" b="38470"/>
          <a:stretch/>
        </p:blipFill>
        <p:spPr>
          <a:xfrm>
            <a:off x="-1" y="4371475"/>
            <a:ext cx="2587625" cy="2486525"/>
          </a:xfrm>
          <a:prstGeom prst="rect">
            <a:avLst/>
          </a:prstGeom>
        </p:spPr>
      </p:pic>
      <p:sp>
        <p:nvSpPr>
          <p:cNvPr id="11" name="Text Placeholder 2">
            <a:extLst>
              <a:ext uri="{FF2B5EF4-FFF2-40B4-BE49-F238E27FC236}">
                <a16:creationId xmlns:a16="http://schemas.microsoft.com/office/drawing/2014/main" id="{B61EFA4E-B540-A5D4-606A-3918F6BBE19E}"/>
              </a:ext>
            </a:extLst>
          </p:cNvPr>
          <p:cNvSpPr txBox="1">
            <a:spLocks/>
          </p:cNvSpPr>
          <p:nvPr userDrawn="1"/>
        </p:nvSpPr>
        <p:spPr>
          <a:xfrm>
            <a:off x="11119104" y="6328172"/>
            <a:ext cx="614432" cy="336067"/>
          </a:xfrm>
          <a:prstGeom prst="rect">
            <a:avLst/>
          </a:prstGeom>
        </p:spPr>
        <p:txBody>
          <a:bodyPr lIns="0" tIns="0" rIns="0" bIns="0" anchor="b"/>
          <a:lstStyle>
            <a:lvl1pPr marL="0" indent="0" algn="r"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Graphik Regular"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884FDC4-8E8E-574C-ABBC-5079A03E7578}" type="slidenum">
              <a:rPr lang="en-US" sz="1400" smtClean="0">
                <a:latin typeface="Arial" panose="020B0604020202020204" pitchFamily="34" charset="0"/>
                <a:cs typeface="Arial" panose="020B0604020202020204" pitchFamily="34" charset="0"/>
              </a:rPr>
              <a:pPr/>
              <a:t>‹#›</a:t>
            </a:fld>
            <a:endParaRPr lang="en-US" sz="1400">
              <a:latin typeface="Arial" panose="020B0604020202020204" pitchFamily="34" charset="0"/>
              <a:cs typeface="Arial" panose="020B0604020202020204" pitchFamily="34" charset="0"/>
            </a:endParaRPr>
          </a:p>
        </p:txBody>
      </p:sp>
      <p:sp>
        <p:nvSpPr>
          <p:cNvPr id="15" name="Text Placeholder 14">
            <a:extLst>
              <a:ext uri="{FF2B5EF4-FFF2-40B4-BE49-F238E27FC236}">
                <a16:creationId xmlns:a16="http://schemas.microsoft.com/office/drawing/2014/main" id="{D107E1E2-21BE-24FE-5805-7C0B0D917CB1}"/>
              </a:ext>
            </a:extLst>
          </p:cNvPr>
          <p:cNvSpPr>
            <a:spLocks noGrp="1"/>
          </p:cNvSpPr>
          <p:nvPr>
            <p:ph type="body" sz="quarter" idx="10" hasCustomPrompt="1"/>
          </p:nvPr>
        </p:nvSpPr>
        <p:spPr>
          <a:xfrm>
            <a:off x="413717" y="1336877"/>
            <a:ext cx="3760718" cy="2079625"/>
          </a:xfrm>
          <a:prstGeom prst="rect">
            <a:avLst/>
          </a:prstGeom>
        </p:spPr>
        <p:txBody>
          <a:bodyPr/>
          <a:lstStyle>
            <a:lvl1pPr marL="0" indent="0">
              <a:buNone/>
              <a:defRPr b="1" i="0">
                <a:solidFill>
                  <a:srgbClr val="004DE8"/>
                </a:solidFill>
                <a:latin typeface="Arial Black" panose="020B0604020202020204" pitchFamily="34" charset="0"/>
                <a:cs typeface="Arial Black" panose="020B0604020202020204" pitchFamily="34" charset="0"/>
              </a:defRPr>
            </a:lvl1pPr>
          </a:lstStyle>
          <a:p>
            <a:pPr lvl="0"/>
            <a:r>
              <a:rPr lang="en-US"/>
              <a:t>Here’s a strong typography slide with bold headline</a:t>
            </a:r>
          </a:p>
        </p:txBody>
      </p:sp>
      <p:sp>
        <p:nvSpPr>
          <p:cNvPr id="19" name="Text Placeholder 18">
            <a:extLst>
              <a:ext uri="{FF2B5EF4-FFF2-40B4-BE49-F238E27FC236}">
                <a16:creationId xmlns:a16="http://schemas.microsoft.com/office/drawing/2014/main" id="{E9EE570F-1BED-62A0-F92D-E5422D791A1D}"/>
              </a:ext>
            </a:extLst>
          </p:cNvPr>
          <p:cNvSpPr>
            <a:spLocks noGrp="1"/>
          </p:cNvSpPr>
          <p:nvPr>
            <p:ph type="body" sz="quarter" idx="12" hasCustomPrompt="1"/>
          </p:nvPr>
        </p:nvSpPr>
        <p:spPr>
          <a:xfrm>
            <a:off x="4552054" y="1349577"/>
            <a:ext cx="6931025" cy="4414838"/>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General content can go here. Lorem ipsum dolor sit </a:t>
            </a:r>
            <a:r>
              <a:rPr lang="en-US" b="0" i="0" err="1">
                <a:latin typeface="Arial" panose="020B0604020202020204" pitchFamily="34" charset="0"/>
                <a:cs typeface="Arial" panose="020B0604020202020204" pitchFamily="34" charset="0"/>
              </a:rPr>
              <a:t>amet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consectetur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adipiscing</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elit</a:t>
            </a:r>
            <a:r>
              <a:rPr lang="en-US" b="0" i="0">
                <a:latin typeface="Arial" panose="020B0604020202020204" pitchFamily="34" charset="0"/>
                <a:cs typeface="Arial" panose="020B0604020202020204" pitchFamily="34" charset="0"/>
              </a:rPr>
              <a:t>, sed do </a:t>
            </a:r>
            <a:r>
              <a:rPr lang="en-US" b="0" i="0" err="1">
                <a:latin typeface="Arial" panose="020B0604020202020204" pitchFamily="34" charset="0"/>
                <a:cs typeface="Arial" panose="020B0604020202020204" pitchFamily="34" charset="0"/>
              </a:rPr>
              <a:t>eiusmod</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tempor</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incididunt</a:t>
            </a:r>
            <a:r>
              <a:rPr lang="en-US" b="0" i="0">
                <a:latin typeface="Arial" panose="020B0604020202020204" pitchFamily="34" charset="0"/>
                <a:cs typeface="Arial" panose="020B0604020202020204" pitchFamily="34" charset="0"/>
              </a:rPr>
              <a:t> </a:t>
            </a:r>
            <a:r>
              <a:rPr lang="en-US" b="0" i="0" err="1">
                <a:latin typeface="Arial" panose="020B0604020202020204" pitchFamily="34" charset="0"/>
                <a:cs typeface="Arial" panose="020B0604020202020204" pitchFamily="34" charset="0"/>
              </a:rPr>
              <a:t>ut</a:t>
            </a:r>
            <a:r>
              <a:rPr lang="en-US" b="0" i="0">
                <a:latin typeface="Arial" panose="020B0604020202020204" pitchFamily="34" charset="0"/>
                <a:cs typeface="Arial" panose="020B0604020202020204" pitchFamily="34" charset="0"/>
              </a:rPr>
              <a:t> labore et dolore magna </a:t>
            </a:r>
            <a:r>
              <a:rPr lang="en-US" b="0" i="0" err="1">
                <a:latin typeface="Arial" panose="020B0604020202020204" pitchFamily="34" charset="0"/>
                <a:cs typeface="Arial" panose="020B0604020202020204" pitchFamily="34" charset="0"/>
              </a:rPr>
              <a:t>aliqua</a:t>
            </a:r>
            <a:r>
              <a:rPr lang="en-US" b="0" i="0">
                <a:latin typeface="Arial" panose="020B0604020202020204" pitchFamily="34" charset="0"/>
                <a:cs typeface="Arial" panose="020B0604020202020204" pitchFamily="34" charset="0"/>
              </a:rPr>
              <a:t>.</a:t>
            </a:r>
          </a:p>
          <a:p>
            <a:pPr lvl="0"/>
            <a:endParaRPr lang="en-US"/>
          </a:p>
        </p:txBody>
      </p:sp>
    </p:spTree>
    <p:extLst>
      <p:ext uri="{BB962C8B-B14F-4D97-AF65-F5344CB8AC3E}">
        <p14:creationId xmlns:p14="http://schemas.microsoft.com/office/powerpoint/2010/main" val="3309446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Whit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244F5B-FB98-A84B-BDA1-4514F1FFC3B3}"/>
              </a:ext>
            </a:extLst>
          </p:cNvPr>
          <p:cNvSpPr>
            <a:spLocks noGrp="1"/>
          </p:cNvSpPr>
          <p:nvPr>
            <p:ph type="body" sz="quarter" idx="12" hasCustomPrompt="1"/>
          </p:nvPr>
        </p:nvSpPr>
        <p:spPr>
          <a:xfrm>
            <a:off x="2535936" y="1559157"/>
            <a:ext cx="7316901" cy="3806383"/>
          </a:xfrm>
          <a:prstGeom prst="rect">
            <a:avLst/>
          </a:prstGeom>
        </p:spPr>
        <p:txBody>
          <a:bodyPr lIns="0" anchor="ctr"/>
          <a:lstStyle>
            <a:lvl1pPr>
              <a:lnSpc>
                <a:spcPct val="100000"/>
              </a:lnSpc>
              <a:defRPr sz="2400" b="1" i="0">
                <a:solidFill>
                  <a:schemeClr val="tx1"/>
                </a:solidFill>
                <a:latin typeface="Graphik Semibold" panose="020B0503030202060203" pitchFamily="34" charset="0"/>
              </a:defRPr>
            </a:lvl1pPr>
          </a:lstStyle>
          <a:p>
            <a:pPr lvl="0"/>
            <a:r>
              <a:rPr lang="en-US">
                <a:latin typeface="Graphik Light" panose="020B0403030202060203" pitchFamily="34" charset="0"/>
              </a:rPr>
              <a:t>Here is a different divider slide, where you can place longer text such as a quote or positioning statement Here is a different divider slide, where you can place longer text such as a quote or positioning statement. </a:t>
            </a:r>
            <a:endParaRPr lang="en-US"/>
          </a:p>
        </p:txBody>
      </p:sp>
    </p:spTree>
    <p:extLst>
      <p:ext uri="{BB962C8B-B14F-4D97-AF65-F5344CB8AC3E}">
        <p14:creationId xmlns:p14="http://schemas.microsoft.com/office/powerpoint/2010/main" val="3914822748"/>
      </p:ext>
    </p:extLst>
  </p:cSld>
  <p:clrMapOvr>
    <a:masterClrMapping/>
  </p:clrMapOvr>
  <p:extLst>
    <p:ext uri="{DCECCB84-F9BA-43D5-87BE-67443E8EF086}">
      <p15:sldGuideLst xmlns:p15="http://schemas.microsoft.com/office/powerpoint/2012/main">
        <p15:guide id="3" orient="horz" pos="1200">
          <p15:clr>
            <a:srgbClr val="FBAE40"/>
          </p15:clr>
        </p15:guide>
        <p15:guide id="4" pos="156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p bar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6BFF3-42D2-559E-0384-4AE82EDCF3DA}"/>
              </a:ext>
            </a:extLst>
          </p:cNvPr>
          <p:cNvSpPr/>
          <p:nvPr userDrawn="1"/>
        </p:nvSpPr>
        <p:spPr>
          <a:xfrm>
            <a:off x="0" y="0"/>
            <a:ext cx="12192000" cy="1727200"/>
          </a:xfrm>
          <a:prstGeom prst="rect">
            <a:avLst/>
          </a:prstGeom>
          <a:solidFill>
            <a:srgbClr val="FF16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863BAC-2E38-946B-7C8B-3FD3987AC970}"/>
              </a:ext>
            </a:extLst>
          </p:cNvPr>
          <p:cNvSpPr>
            <a:spLocks noGrp="1"/>
          </p:cNvSpPr>
          <p:nvPr>
            <p:ph type="body" sz="quarter" idx="10" hasCustomPrompt="1"/>
          </p:nvPr>
        </p:nvSpPr>
        <p:spPr>
          <a:xfrm>
            <a:off x="393700" y="457200"/>
            <a:ext cx="10718800" cy="533400"/>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dirty="0"/>
              <a:t>Here is space for a title</a:t>
            </a:r>
          </a:p>
        </p:txBody>
      </p:sp>
      <p:sp>
        <p:nvSpPr>
          <p:cNvPr id="11" name="Text Placeholder 10">
            <a:extLst>
              <a:ext uri="{FF2B5EF4-FFF2-40B4-BE49-F238E27FC236}">
                <a16:creationId xmlns:a16="http://schemas.microsoft.com/office/drawing/2014/main" id="{1A6B8B38-B79C-1CEC-2319-6DF371A90AED}"/>
              </a:ext>
            </a:extLst>
          </p:cNvPr>
          <p:cNvSpPr>
            <a:spLocks noGrp="1"/>
          </p:cNvSpPr>
          <p:nvPr>
            <p:ph type="body" sz="quarter" idx="11" hasCustomPrompt="1"/>
          </p:nvPr>
        </p:nvSpPr>
        <p:spPr>
          <a:xfrm>
            <a:off x="393700" y="990600"/>
            <a:ext cx="10718800" cy="444500"/>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Subtitle goes here if needed</a:t>
            </a:r>
          </a:p>
        </p:txBody>
      </p:sp>
      <p:pic>
        <p:nvPicPr>
          <p:cNvPr id="12" name="Graphic 11">
            <a:extLst>
              <a:ext uri="{FF2B5EF4-FFF2-40B4-BE49-F238E27FC236}">
                <a16:creationId xmlns:a16="http://schemas.microsoft.com/office/drawing/2014/main" id="{9D90F4D3-F120-6A54-BA30-374DD372174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7426" r="37885"/>
          <a:stretch/>
        </p:blipFill>
        <p:spPr>
          <a:xfrm>
            <a:off x="10906165" y="0"/>
            <a:ext cx="1285835" cy="1078374"/>
          </a:xfrm>
          <a:prstGeom prst="rect">
            <a:avLst/>
          </a:prstGeom>
        </p:spPr>
      </p:pic>
      <p:sp>
        <p:nvSpPr>
          <p:cNvPr id="18" name="Text Placeholder 18">
            <a:extLst>
              <a:ext uri="{FF2B5EF4-FFF2-40B4-BE49-F238E27FC236}">
                <a16:creationId xmlns:a16="http://schemas.microsoft.com/office/drawing/2014/main" id="{A948E872-8E9D-B5F4-8CB3-BB1AD3B29FBF}"/>
              </a:ext>
            </a:extLst>
          </p:cNvPr>
          <p:cNvSpPr>
            <a:spLocks noGrp="1"/>
          </p:cNvSpPr>
          <p:nvPr>
            <p:ph type="body" sz="quarter" idx="12" hasCustomPrompt="1"/>
          </p:nvPr>
        </p:nvSpPr>
        <p:spPr>
          <a:xfrm>
            <a:off x="3937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dirty="0">
                <a:latin typeface="Arial" panose="020B0604020202020204" pitchFamily="34" charset="0"/>
                <a:cs typeface="Arial" panose="020B0604020202020204" pitchFamily="34" charset="0"/>
              </a:rPr>
              <a:t>General content can go here. Lorem ipsum dolor sit </a:t>
            </a:r>
            <a:r>
              <a:rPr lang="en-US" b="0" i="0" dirty="0" err="1">
                <a:latin typeface="Arial" panose="020B0604020202020204" pitchFamily="34" charset="0"/>
                <a:cs typeface="Arial" panose="020B0604020202020204" pitchFamily="34" charset="0"/>
              </a:rPr>
              <a:t>amet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consectetur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adipiscing</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elit</a:t>
            </a:r>
            <a:r>
              <a:rPr lang="en-US" b="0" i="0" dirty="0">
                <a:latin typeface="Arial" panose="020B0604020202020204" pitchFamily="34" charset="0"/>
                <a:cs typeface="Arial" panose="020B0604020202020204" pitchFamily="34" charset="0"/>
              </a:rPr>
              <a:t>, sed do </a:t>
            </a:r>
            <a:r>
              <a:rPr lang="en-US" b="0" i="0" dirty="0" err="1">
                <a:latin typeface="Arial" panose="020B0604020202020204" pitchFamily="34" charset="0"/>
                <a:cs typeface="Arial" panose="020B0604020202020204" pitchFamily="34" charset="0"/>
              </a:rPr>
              <a:t>eiusmod</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tempor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incididunt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ut</a:t>
            </a:r>
            <a:r>
              <a:rPr lang="en-US" b="0" i="0" dirty="0">
                <a:latin typeface="Arial" panose="020B0604020202020204" pitchFamily="34" charset="0"/>
                <a:cs typeface="Arial" panose="020B0604020202020204" pitchFamily="34" charset="0"/>
              </a:rPr>
              <a:t> labore et dolore magna </a:t>
            </a:r>
            <a:r>
              <a:rPr lang="en-US" b="0" i="0" dirty="0" err="1">
                <a:latin typeface="Arial" panose="020B0604020202020204" pitchFamily="34" charset="0"/>
                <a:cs typeface="Arial" panose="020B0604020202020204" pitchFamily="34" charset="0"/>
              </a:rPr>
              <a:t>aliqua</a:t>
            </a:r>
            <a:r>
              <a:rPr lang="en-US" b="0" i="0" dirty="0">
                <a:latin typeface="Arial" panose="020B0604020202020204" pitchFamily="34" charset="0"/>
                <a:cs typeface="Arial" panose="020B0604020202020204" pitchFamily="34" charset="0"/>
              </a:rPr>
              <a:t>.</a:t>
            </a:r>
            <a:endParaRPr lang="en-US" dirty="0"/>
          </a:p>
        </p:txBody>
      </p:sp>
      <p:sp>
        <p:nvSpPr>
          <p:cNvPr id="19" name="Text Placeholder 18">
            <a:extLst>
              <a:ext uri="{FF2B5EF4-FFF2-40B4-BE49-F238E27FC236}">
                <a16:creationId xmlns:a16="http://schemas.microsoft.com/office/drawing/2014/main" id="{45D1C4D4-6E43-5383-469A-AE0258F5E1CD}"/>
              </a:ext>
            </a:extLst>
          </p:cNvPr>
          <p:cNvSpPr>
            <a:spLocks noGrp="1"/>
          </p:cNvSpPr>
          <p:nvPr>
            <p:ph type="body" sz="quarter" idx="13" hasCustomPrompt="1"/>
          </p:nvPr>
        </p:nvSpPr>
        <p:spPr>
          <a:xfrm>
            <a:off x="61976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dirty="0">
                <a:latin typeface="Arial" panose="020B0604020202020204" pitchFamily="34" charset="0"/>
                <a:cs typeface="Arial" panose="020B0604020202020204" pitchFamily="34" charset="0"/>
              </a:rPr>
              <a:t>General content can go here. Lorem ipsum dolor sit </a:t>
            </a:r>
            <a:r>
              <a:rPr lang="en-US" b="0" i="0" dirty="0" err="1">
                <a:latin typeface="Arial" panose="020B0604020202020204" pitchFamily="34" charset="0"/>
                <a:cs typeface="Arial" panose="020B0604020202020204" pitchFamily="34" charset="0"/>
              </a:rPr>
              <a:t>amet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consectetur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adipiscing</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elit</a:t>
            </a:r>
            <a:r>
              <a:rPr lang="en-US" b="0" i="0" dirty="0">
                <a:latin typeface="Arial" panose="020B0604020202020204" pitchFamily="34" charset="0"/>
                <a:cs typeface="Arial" panose="020B0604020202020204" pitchFamily="34" charset="0"/>
              </a:rPr>
              <a:t>, sed do </a:t>
            </a:r>
            <a:r>
              <a:rPr lang="en-US" b="0" i="0" dirty="0" err="1">
                <a:latin typeface="Arial" panose="020B0604020202020204" pitchFamily="34" charset="0"/>
                <a:cs typeface="Arial" panose="020B0604020202020204" pitchFamily="34" charset="0"/>
              </a:rPr>
              <a:t>eiusmod</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tempor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incididunt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ut</a:t>
            </a:r>
            <a:r>
              <a:rPr lang="en-US" b="0" i="0" dirty="0">
                <a:latin typeface="Arial" panose="020B0604020202020204" pitchFamily="34" charset="0"/>
                <a:cs typeface="Arial" panose="020B0604020202020204" pitchFamily="34" charset="0"/>
              </a:rPr>
              <a:t> labore et dolore magna </a:t>
            </a:r>
            <a:r>
              <a:rPr lang="en-US" b="0" i="0" dirty="0" err="1">
                <a:latin typeface="Arial" panose="020B0604020202020204" pitchFamily="34" charset="0"/>
                <a:cs typeface="Arial" panose="020B0604020202020204" pitchFamily="34" charset="0"/>
              </a:rPr>
              <a:t>aliqua</a:t>
            </a:r>
            <a:r>
              <a:rPr lang="en-US" b="0" i="0" dirty="0">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587138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p bar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6BFF3-42D2-559E-0384-4AE82EDCF3DA}"/>
              </a:ext>
            </a:extLst>
          </p:cNvPr>
          <p:cNvSpPr/>
          <p:nvPr userDrawn="1"/>
        </p:nvSpPr>
        <p:spPr>
          <a:xfrm>
            <a:off x="0" y="0"/>
            <a:ext cx="12192000" cy="1727200"/>
          </a:xfrm>
          <a:prstGeom prst="rect">
            <a:avLst/>
          </a:prstGeom>
          <a:solidFill>
            <a:srgbClr val="004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DE8"/>
              </a:solidFill>
            </a:endParaRPr>
          </a:p>
        </p:txBody>
      </p:sp>
      <p:sp>
        <p:nvSpPr>
          <p:cNvPr id="9" name="Text Placeholder 8">
            <a:extLst>
              <a:ext uri="{FF2B5EF4-FFF2-40B4-BE49-F238E27FC236}">
                <a16:creationId xmlns:a16="http://schemas.microsoft.com/office/drawing/2014/main" id="{53863BAC-2E38-946B-7C8B-3FD3987AC970}"/>
              </a:ext>
            </a:extLst>
          </p:cNvPr>
          <p:cNvSpPr>
            <a:spLocks noGrp="1"/>
          </p:cNvSpPr>
          <p:nvPr>
            <p:ph type="body" sz="quarter" idx="10" hasCustomPrompt="1"/>
          </p:nvPr>
        </p:nvSpPr>
        <p:spPr>
          <a:xfrm>
            <a:off x="393700" y="457200"/>
            <a:ext cx="10718800" cy="533400"/>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dirty="0"/>
              <a:t>Here is space for a title</a:t>
            </a:r>
          </a:p>
        </p:txBody>
      </p:sp>
      <p:sp>
        <p:nvSpPr>
          <p:cNvPr id="11" name="Text Placeholder 10">
            <a:extLst>
              <a:ext uri="{FF2B5EF4-FFF2-40B4-BE49-F238E27FC236}">
                <a16:creationId xmlns:a16="http://schemas.microsoft.com/office/drawing/2014/main" id="{1A6B8B38-B79C-1CEC-2319-6DF371A90AED}"/>
              </a:ext>
            </a:extLst>
          </p:cNvPr>
          <p:cNvSpPr>
            <a:spLocks noGrp="1"/>
          </p:cNvSpPr>
          <p:nvPr>
            <p:ph type="body" sz="quarter" idx="11" hasCustomPrompt="1"/>
          </p:nvPr>
        </p:nvSpPr>
        <p:spPr>
          <a:xfrm>
            <a:off x="393700" y="990600"/>
            <a:ext cx="10718800" cy="444500"/>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Subtitle goes here if needed</a:t>
            </a:r>
          </a:p>
        </p:txBody>
      </p:sp>
      <p:pic>
        <p:nvPicPr>
          <p:cNvPr id="2" name="Graphic 1">
            <a:extLst>
              <a:ext uri="{FF2B5EF4-FFF2-40B4-BE49-F238E27FC236}">
                <a16:creationId xmlns:a16="http://schemas.microsoft.com/office/drawing/2014/main" id="{EA3BF3AB-26F5-1140-DE96-FF51F2F6842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3456"/>
          <a:stretch/>
        </p:blipFill>
        <p:spPr>
          <a:xfrm>
            <a:off x="11044729" y="667276"/>
            <a:ext cx="1132587" cy="1362473"/>
          </a:xfrm>
          <a:prstGeom prst="rect">
            <a:avLst/>
          </a:prstGeom>
        </p:spPr>
      </p:pic>
      <p:sp>
        <p:nvSpPr>
          <p:cNvPr id="3" name="Text Placeholder 18">
            <a:extLst>
              <a:ext uri="{FF2B5EF4-FFF2-40B4-BE49-F238E27FC236}">
                <a16:creationId xmlns:a16="http://schemas.microsoft.com/office/drawing/2014/main" id="{4FF9E166-86B7-B9B3-703F-D7D268F495E9}"/>
              </a:ext>
            </a:extLst>
          </p:cNvPr>
          <p:cNvSpPr>
            <a:spLocks noGrp="1"/>
          </p:cNvSpPr>
          <p:nvPr>
            <p:ph type="body" sz="quarter" idx="12" hasCustomPrompt="1"/>
          </p:nvPr>
        </p:nvSpPr>
        <p:spPr>
          <a:xfrm>
            <a:off x="3937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dirty="0">
                <a:latin typeface="Arial" panose="020B0604020202020204" pitchFamily="34" charset="0"/>
                <a:cs typeface="Arial" panose="020B0604020202020204" pitchFamily="34" charset="0"/>
              </a:rPr>
              <a:t>General content can go here. Lorem ipsum dolor sit </a:t>
            </a:r>
            <a:r>
              <a:rPr lang="en-US" b="0" i="0" dirty="0" err="1">
                <a:latin typeface="Arial" panose="020B0604020202020204" pitchFamily="34" charset="0"/>
                <a:cs typeface="Arial" panose="020B0604020202020204" pitchFamily="34" charset="0"/>
              </a:rPr>
              <a:t>amet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consectetur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adipiscing</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elit</a:t>
            </a:r>
            <a:r>
              <a:rPr lang="en-US" b="0" i="0" dirty="0">
                <a:latin typeface="Arial" panose="020B0604020202020204" pitchFamily="34" charset="0"/>
                <a:cs typeface="Arial" panose="020B0604020202020204" pitchFamily="34" charset="0"/>
              </a:rPr>
              <a:t>, sed do </a:t>
            </a:r>
            <a:r>
              <a:rPr lang="en-US" b="0" i="0" dirty="0" err="1">
                <a:latin typeface="Arial" panose="020B0604020202020204" pitchFamily="34" charset="0"/>
                <a:cs typeface="Arial" panose="020B0604020202020204" pitchFamily="34" charset="0"/>
              </a:rPr>
              <a:t>eiusmod</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tempor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incididunt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ut</a:t>
            </a:r>
            <a:r>
              <a:rPr lang="en-US" b="0" i="0" dirty="0">
                <a:latin typeface="Arial" panose="020B0604020202020204" pitchFamily="34" charset="0"/>
                <a:cs typeface="Arial" panose="020B0604020202020204" pitchFamily="34" charset="0"/>
              </a:rPr>
              <a:t> labore et dolore magna </a:t>
            </a:r>
            <a:r>
              <a:rPr lang="en-US" b="0" i="0" dirty="0" err="1">
                <a:latin typeface="Arial" panose="020B0604020202020204" pitchFamily="34" charset="0"/>
                <a:cs typeface="Arial" panose="020B0604020202020204" pitchFamily="34" charset="0"/>
              </a:rPr>
              <a:t>aliqua</a:t>
            </a:r>
            <a:r>
              <a:rPr lang="en-US" b="0" i="0" dirty="0">
                <a:latin typeface="Arial" panose="020B0604020202020204" pitchFamily="34" charset="0"/>
                <a:cs typeface="Arial" panose="020B0604020202020204" pitchFamily="34" charset="0"/>
              </a:rPr>
              <a:t>.</a:t>
            </a:r>
            <a:endParaRPr lang="en-US" dirty="0"/>
          </a:p>
        </p:txBody>
      </p:sp>
      <p:sp>
        <p:nvSpPr>
          <p:cNvPr id="4" name="Text Placeholder 18">
            <a:extLst>
              <a:ext uri="{FF2B5EF4-FFF2-40B4-BE49-F238E27FC236}">
                <a16:creationId xmlns:a16="http://schemas.microsoft.com/office/drawing/2014/main" id="{1B043174-4290-F025-CE60-FBF01AF41DDC}"/>
              </a:ext>
            </a:extLst>
          </p:cNvPr>
          <p:cNvSpPr>
            <a:spLocks noGrp="1"/>
          </p:cNvSpPr>
          <p:nvPr>
            <p:ph type="body" sz="quarter" idx="13" hasCustomPrompt="1"/>
          </p:nvPr>
        </p:nvSpPr>
        <p:spPr>
          <a:xfrm>
            <a:off x="61976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dirty="0">
                <a:latin typeface="Arial" panose="020B0604020202020204" pitchFamily="34" charset="0"/>
                <a:cs typeface="Arial" panose="020B0604020202020204" pitchFamily="34" charset="0"/>
              </a:rPr>
              <a:t>General content can go here. Lorem ipsum dolor sit </a:t>
            </a:r>
            <a:r>
              <a:rPr lang="en-US" b="0" i="0" dirty="0" err="1">
                <a:latin typeface="Arial" panose="020B0604020202020204" pitchFamily="34" charset="0"/>
                <a:cs typeface="Arial" panose="020B0604020202020204" pitchFamily="34" charset="0"/>
              </a:rPr>
              <a:t>amet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consectetur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adipiscing</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elit</a:t>
            </a:r>
            <a:r>
              <a:rPr lang="en-US" b="0" i="0" dirty="0">
                <a:latin typeface="Arial" panose="020B0604020202020204" pitchFamily="34" charset="0"/>
                <a:cs typeface="Arial" panose="020B0604020202020204" pitchFamily="34" charset="0"/>
              </a:rPr>
              <a:t>, sed do </a:t>
            </a:r>
            <a:r>
              <a:rPr lang="en-US" b="0" i="0" dirty="0" err="1">
                <a:latin typeface="Arial" panose="020B0604020202020204" pitchFamily="34" charset="0"/>
                <a:cs typeface="Arial" panose="020B0604020202020204" pitchFamily="34" charset="0"/>
              </a:rPr>
              <a:t>eiusmod</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tempor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incididunt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ut</a:t>
            </a:r>
            <a:r>
              <a:rPr lang="en-US" b="0" i="0" dirty="0">
                <a:latin typeface="Arial" panose="020B0604020202020204" pitchFamily="34" charset="0"/>
                <a:cs typeface="Arial" panose="020B0604020202020204" pitchFamily="34" charset="0"/>
              </a:rPr>
              <a:t> labore et dolore magna </a:t>
            </a:r>
            <a:r>
              <a:rPr lang="en-US" b="0" i="0" dirty="0" err="1">
                <a:latin typeface="Arial" panose="020B0604020202020204" pitchFamily="34" charset="0"/>
                <a:cs typeface="Arial" panose="020B0604020202020204" pitchFamily="34" charset="0"/>
              </a:rPr>
              <a:t>aliqua</a:t>
            </a:r>
            <a:r>
              <a:rPr lang="en-US" b="0" i="0" dirty="0">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1819855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bar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6BFF3-42D2-559E-0384-4AE82EDCF3DA}"/>
              </a:ext>
            </a:extLst>
          </p:cNvPr>
          <p:cNvSpPr/>
          <p:nvPr userDrawn="1"/>
        </p:nvSpPr>
        <p:spPr>
          <a:xfrm>
            <a:off x="0" y="0"/>
            <a:ext cx="12192000" cy="1727200"/>
          </a:xfrm>
          <a:prstGeom prst="rect">
            <a:avLst/>
          </a:prstGeom>
          <a:solidFill>
            <a:srgbClr val="0C00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DE8"/>
              </a:solidFill>
            </a:endParaRPr>
          </a:p>
        </p:txBody>
      </p:sp>
      <p:sp>
        <p:nvSpPr>
          <p:cNvPr id="9" name="Text Placeholder 8">
            <a:extLst>
              <a:ext uri="{FF2B5EF4-FFF2-40B4-BE49-F238E27FC236}">
                <a16:creationId xmlns:a16="http://schemas.microsoft.com/office/drawing/2014/main" id="{53863BAC-2E38-946B-7C8B-3FD3987AC970}"/>
              </a:ext>
            </a:extLst>
          </p:cNvPr>
          <p:cNvSpPr>
            <a:spLocks noGrp="1"/>
          </p:cNvSpPr>
          <p:nvPr>
            <p:ph type="body" sz="quarter" idx="10" hasCustomPrompt="1"/>
          </p:nvPr>
        </p:nvSpPr>
        <p:spPr>
          <a:xfrm>
            <a:off x="393700" y="457200"/>
            <a:ext cx="10718800" cy="533400"/>
          </a:xfrm>
          <a:prstGeom prst="rect">
            <a:avLst/>
          </a:prstGeom>
        </p:spPr>
        <p:txBody>
          <a:bodyPr/>
          <a:lstStyle>
            <a:lvl1pPr marL="0" indent="0">
              <a:buNone/>
              <a:defRPr b="1" i="0">
                <a:solidFill>
                  <a:srgbClr val="55D3FF"/>
                </a:solidFill>
                <a:latin typeface="Arial Black" panose="020B0604020202020204" pitchFamily="34" charset="0"/>
                <a:cs typeface="Arial Black" panose="020B0604020202020204" pitchFamily="34" charset="0"/>
              </a:defRPr>
            </a:lvl1pPr>
          </a:lstStyle>
          <a:p>
            <a:pPr lvl="0"/>
            <a:r>
              <a:rPr lang="en-US" dirty="0"/>
              <a:t>Here is space for a title</a:t>
            </a:r>
          </a:p>
        </p:txBody>
      </p:sp>
      <p:sp>
        <p:nvSpPr>
          <p:cNvPr id="11" name="Text Placeholder 10">
            <a:extLst>
              <a:ext uri="{FF2B5EF4-FFF2-40B4-BE49-F238E27FC236}">
                <a16:creationId xmlns:a16="http://schemas.microsoft.com/office/drawing/2014/main" id="{1A6B8B38-B79C-1CEC-2319-6DF371A90AED}"/>
              </a:ext>
            </a:extLst>
          </p:cNvPr>
          <p:cNvSpPr>
            <a:spLocks noGrp="1"/>
          </p:cNvSpPr>
          <p:nvPr>
            <p:ph type="body" sz="quarter" idx="11" hasCustomPrompt="1"/>
          </p:nvPr>
        </p:nvSpPr>
        <p:spPr>
          <a:xfrm>
            <a:off x="393700" y="990600"/>
            <a:ext cx="10718800" cy="444500"/>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Subtitle goes here if needed</a:t>
            </a:r>
          </a:p>
        </p:txBody>
      </p:sp>
      <p:pic>
        <p:nvPicPr>
          <p:cNvPr id="3" name="Graphic 2">
            <a:extLst>
              <a:ext uri="{FF2B5EF4-FFF2-40B4-BE49-F238E27FC236}">
                <a16:creationId xmlns:a16="http://schemas.microsoft.com/office/drawing/2014/main" id="{0098E6D9-D617-F6E1-EB3A-451785D7F6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6501" r="35302"/>
          <a:stretch/>
        </p:blipFill>
        <p:spPr>
          <a:xfrm>
            <a:off x="10104964" y="-1"/>
            <a:ext cx="2087036" cy="1403199"/>
          </a:xfrm>
          <a:prstGeom prst="rect">
            <a:avLst/>
          </a:prstGeom>
        </p:spPr>
      </p:pic>
      <p:sp>
        <p:nvSpPr>
          <p:cNvPr id="4" name="Text Placeholder 18">
            <a:extLst>
              <a:ext uri="{FF2B5EF4-FFF2-40B4-BE49-F238E27FC236}">
                <a16:creationId xmlns:a16="http://schemas.microsoft.com/office/drawing/2014/main" id="{A6ADEF81-FDDE-1627-FB70-586DDDCAE0DD}"/>
              </a:ext>
            </a:extLst>
          </p:cNvPr>
          <p:cNvSpPr>
            <a:spLocks noGrp="1"/>
          </p:cNvSpPr>
          <p:nvPr>
            <p:ph type="body" sz="quarter" idx="12" hasCustomPrompt="1"/>
          </p:nvPr>
        </p:nvSpPr>
        <p:spPr>
          <a:xfrm>
            <a:off x="3937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dirty="0">
                <a:latin typeface="Arial" panose="020B0604020202020204" pitchFamily="34" charset="0"/>
                <a:cs typeface="Arial" panose="020B0604020202020204" pitchFamily="34" charset="0"/>
              </a:rPr>
              <a:t>General content can go here. Lorem ipsum dolor sit </a:t>
            </a:r>
            <a:r>
              <a:rPr lang="en-US" b="0" i="0" dirty="0" err="1">
                <a:latin typeface="Arial" panose="020B0604020202020204" pitchFamily="34" charset="0"/>
                <a:cs typeface="Arial" panose="020B0604020202020204" pitchFamily="34" charset="0"/>
              </a:rPr>
              <a:t>amet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consectetur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adipiscing</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elit</a:t>
            </a:r>
            <a:r>
              <a:rPr lang="en-US" b="0" i="0" dirty="0">
                <a:latin typeface="Arial" panose="020B0604020202020204" pitchFamily="34" charset="0"/>
                <a:cs typeface="Arial" panose="020B0604020202020204" pitchFamily="34" charset="0"/>
              </a:rPr>
              <a:t>, sed do </a:t>
            </a:r>
            <a:r>
              <a:rPr lang="en-US" b="0" i="0" dirty="0" err="1">
                <a:latin typeface="Arial" panose="020B0604020202020204" pitchFamily="34" charset="0"/>
                <a:cs typeface="Arial" panose="020B0604020202020204" pitchFamily="34" charset="0"/>
              </a:rPr>
              <a:t>eiusmod</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tempor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incididunt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ut</a:t>
            </a:r>
            <a:r>
              <a:rPr lang="en-US" b="0" i="0" dirty="0">
                <a:latin typeface="Arial" panose="020B0604020202020204" pitchFamily="34" charset="0"/>
                <a:cs typeface="Arial" panose="020B0604020202020204" pitchFamily="34" charset="0"/>
              </a:rPr>
              <a:t> labore et dolore magna </a:t>
            </a:r>
            <a:r>
              <a:rPr lang="en-US" b="0" i="0" dirty="0" err="1">
                <a:latin typeface="Arial" panose="020B0604020202020204" pitchFamily="34" charset="0"/>
                <a:cs typeface="Arial" panose="020B0604020202020204" pitchFamily="34" charset="0"/>
              </a:rPr>
              <a:t>aliqua</a:t>
            </a:r>
            <a:r>
              <a:rPr lang="en-US" b="0" i="0" dirty="0">
                <a:latin typeface="Arial" panose="020B0604020202020204" pitchFamily="34" charset="0"/>
                <a:cs typeface="Arial" panose="020B0604020202020204" pitchFamily="34" charset="0"/>
              </a:rPr>
              <a:t>.</a:t>
            </a:r>
            <a:endParaRPr lang="en-US" dirty="0"/>
          </a:p>
        </p:txBody>
      </p:sp>
      <p:sp>
        <p:nvSpPr>
          <p:cNvPr id="5" name="Text Placeholder 18">
            <a:extLst>
              <a:ext uri="{FF2B5EF4-FFF2-40B4-BE49-F238E27FC236}">
                <a16:creationId xmlns:a16="http://schemas.microsoft.com/office/drawing/2014/main" id="{95D91E85-89AB-C24D-53DB-EF4153F0B71A}"/>
              </a:ext>
            </a:extLst>
          </p:cNvPr>
          <p:cNvSpPr>
            <a:spLocks noGrp="1"/>
          </p:cNvSpPr>
          <p:nvPr>
            <p:ph type="body" sz="quarter" idx="13" hasCustomPrompt="1"/>
          </p:nvPr>
        </p:nvSpPr>
        <p:spPr>
          <a:xfrm>
            <a:off x="61976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dirty="0">
                <a:latin typeface="Arial" panose="020B0604020202020204" pitchFamily="34" charset="0"/>
                <a:cs typeface="Arial" panose="020B0604020202020204" pitchFamily="34" charset="0"/>
              </a:rPr>
              <a:t>General content can go here. Lorem ipsum dolor sit </a:t>
            </a:r>
            <a:r>
              <a:rPr lang="en-US" b="0" i="0" dirty="0" err="1">
                <a:latin typeface="Arial" panose="020B0604020202020204" pitchFamily="34" charset="0"/>
                <a:cs typeface="Arial" panose="020B0604020202020204" pitchFamily="34" charset="0"/>
              </a:rPr>
              <a:t>amet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consectetur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adipiscing</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elit</a:t>
            </a:r>
            <a:r>
              <a:rPr lang="en-US" b="0" i="0" dirty="0">
                <a:latin typeface="Arial" panose="020B0604020202020204" pitchFamily="34" charset="0"/>
                <a:cs typeface="Arial" panose="020B0604020202020204" pitchFamily="34" charset="0"/>
              </a:rPr>
              <a:t>, sed do </a:t>
            </a:r>
            <a:r>
              <a:rPr lang="en-US" b="0" i="0" dirty="0" err="1">
                <a:latin typeface="Arial" panose="020B0604020202020204" pitchFamily="34" charset="0"/>
                <a:cs typeface="Arial" panose="020B0604020202020204" pitchFamily="34" charset="0"/>
              </a:rPr>
              <a:t>eiusmod</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tempor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incididunt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ut</a:t>
            </a:r>
            <a:r>
              <a:rPr lang="en-US" b="0" i="0" dirty="0">
                <a:latin typeface="Arial" panose="020B0604020202020204" pitchFamily="34" charset="0"/>
                <a:cs typeface="Arial" panose="020B0604020202020204" pitchFamily="34" charset="0"/>
              </a:rPr>
              <a:t> labore et dolore magna </a:t>
            </a:r>
            <a:r>
              <a:rPr lang="en-US" b="0" i="0" dirty="0" err="1">
                <a:latin typeface="Arial" panose="020B0604020202020204" pitchFamily="34" charset="0"/>
                <a:cs typeface="Arial" panose="020B0604020202020204" pitchFamily="34" charset="0"/>
              </a:rPr>
              <a:t>aliqua</a:t>
            </a:r>
            <a:r>
              <a:rPr lang="en-US" b="0" i="0" dirty="0">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035198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 bar content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6BFF3-42D2-559E-0384-4AE82EDCF3DA}"/>
              </a:ext>
            </a:extLst>
          </p:cNvPr>
          <p:cNvSpPr/>
          <p:nvPr userDrawn="1"/>
        </p:nvSpPr>
        <p:spPr>
          <a:xfrm>
            <a:off x="0" y="0"/>
            <a:ext cx="12192000" cy="1727200"/>
          </a:xfrm>
          <a:prstGeom prst="rect">
            <a:avLst/>
          </a:prstGeom>
          <a:solidFill>
            <a:srgbClr val="FF16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3863BAC-2E38-946B-7C8B-3FD3987AC970}"/>
              </a:ext>
            </a:extLst>
          </p:cNvPr>
          <p:cNvSpPr>
            <a:spLocks noGrp="1"/>
          </p:cNvSpPr>
          <p:nvPr>
            <p:ph type="body" sz="quarter" idx="10" hasCustomPrompt="1"/>
          </p:nvPr>
        </p:nvSpPr>
        <p:spPr>
          <a:xfrm>
            <a:off x="393700" y="457200"/>
            <a:ext cx="10718800" cy="533400"/>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dirty="0"/>
              <a:t>Here is space for a title</a:t>
            </a:r>
          </a:p>
        </p:txBody>
      </p:sp>
      <p:sp>
        <p:nvSpPr>
          <p:cNvPr id="11" name="Text Placeholder 10">
            <a:extLst>
              <a:ext uri="{FF2B5EF4-FFF2-40B4-BE49-F238E27FC236}">
                <a16:creationId xmlns:a16="http://schemas.microsoft.com/office/drawing/2014/main" id="{1A6B8B38-B79C-1CEC-2319-6DF371A90AED}"/>
              </a:ext>
            </a:extLst>
          </p:cNvPr>
          <p:cNvSpPr>
            <a:spLocks noGrp="1"/>
          </p:cNvSpPr>
          <p:nvPr>
            <p:ph type="body" sz="quarter" idx="11" hasCustomPrompt="1"/>
          </p:nvPr>
        </p:nvSpPr>
        <p:spPr>
          <a:xfrm>
            <a:off x="393700" y="990600"/>
            <a:ext cx="10718800" cy="444500"/>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Subtitle goes here if needed</a:t>
            </a:r>
          </a:p>
        </p:txBody>
      </p:sp>
      <p:sp>
        <p:nvSpPr>
          <p:cNvPr id="2" name="Text Placeholder 18">
            <a:extLst>
              <a:ext uri="{FF2B5EF4-FFF2-40B4-BE49-F238E27FC236}">
                <a16:creationId xmlns:a16="http://schemas.microsoft.com/office/drawing/2014/main" id="{E41F83A9-B8DD-35C8-8050-FEF34DD13308}"/>
              </a:ext>
            </a:extLst>
          </p:cNvPr>
          <p:cNvSpPr>
            <a:spLocks noGrp="1"/>
          </p:cNvSpPr>
          <p:nvPr>
            <p:ph type="body" sz="quarter" idx="12" hasCustomPrompt="1"/>
          </p:nvPr>
        </p:nvSpPr>
        <p:spPr>
          <a:xfrm>
            <a:off x="3937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dirty="0">
                <a:latin typeface="Arial" panose="020B0604020202020204" pitchFamily="34" charset="0"/>
                <a:cs typeface="Arial" panose="020B0604020202020204" pitchFamily="34" charset="0"/>
              </a:rPr>
              <a:t>General content can go here. Lorem ipsum dolor sit </a:t>
            </a:r>
            <a:r>
              <a:rPr lang="en-US" b="0" i="0" dirty="0" err="1">
                <a:latin typeface="Arial" panose="020B0604020202020204" pitchFamily="34" charset="0"/>
                <a:cs typeface="Arial" panose="020B0604020202020204" pitchFamily="34" charset="0"/>
              </a:rPr>
              <a:t>amet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consectetur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adipiscing</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elit</a:t>
            </a:r>
            <a:r>
              <a:rPr lang="en-US" b="0" i="0" dirty="0">
                <a:latin typeface="Arial" panose="020B0604020202020204" pitchFamily="34" charset="0"/>
                <a:cs typeface="Arial" panose="020B0604020202020204" pitchFamily="34" charset="0"/>
              </a:rPr>
              <a:t>, sed do </a:t>
            </a:r>
            <a:r>
              <a:rPr lang="en-US" b="0" i="0" dirty="0" err="1">
                <a:latin typeface="Arial" panose="020B0604020202020204" pitchFamily="34" charset="0"/>
                <a:cs typeface="Arial" panose="020B0604020202020204" pitchFamily="34" charset="0"/>
              </a:rPr>
              <a:t>eiusmod</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tempor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incididunt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ut</a:t>
            </a:r>
            <a:r>
              <a:rPr lang="en-US" b="0" i="0" dirty="0">
                <a:latin typeface="Arial" panose="020B0604020202020204" pitchFamily="34" charset="0"/>
                <a:cs typeface="Arial" panose="020B0604020202020204" pitchFamily="34" charset="0"/>
              </a:rPr>
              <a:t> labore et dolore magna </a:t>
            </a:r>
            <a:r>
              <a:rPr lang="en-US" b="0" i="0" dirty="0" err="1">
                <a:latin typeface="Arial" panose="020B0604020202020204" pitchFamily="34" charset="0"/>
                <a:cs typeface="Arial" panose="020B0604020202020204" pitchFamily="34" charset="0"/>
              </a:rPr>
              <a:t>aliqua</a:t>
            </a:r>
            <a:r>
              <a:rPr lang="en-US" b="0" i="0" dirty="0">
                <a:latin typeface="Arial" panose="020B0604020202020204" pitchFamily="34" charset="0"/>
                <a:cs typeface="Arial" panose="020B0604020202020204" pitchFamily="34" charset="0"/>
              </a:rPr>
              <a:t>.</a:t>
            </a:r>
            <a:endParaRPr lang="en-US" dirty="0"/>
          </a:p>
        </p:txBody>
      </p:sp>
      <p:sp>
        <p:nvSpPr>
          <p:cNvPr id="3" name="Text Placeholder 18">
            <a:extLst>
              <a:ext uri="{FF2B5EF4-FFF2-40B4-BE49-F238E27FC236}">
                <a16:creationId xmlns:a16="http://schemas.microsoft.com/office/drawing/2014/main" id="{6CDBBAE0-F389-1438-FA35-3091B5249643}"/>
              </a:ext>
            </a:extLst>
          </p:cNvPr>
          <p:cNvSpPr>
            <a:spLocks noGrp="1"/>
          </p:cNvSpPr>
          <p:nvPr>
            <p:ph type="body" sz="quarter" idx="13" hasCustomPrompt="1"/>
          </p:nvPr>
        </p:nvSpPr>
        <p:spPr>
          <a:xfrm>
            <a:off x="61976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dirty="0">
                <a:latin typeface="Arial" panose="020B0604020202020204" pitchFamily="34" charset="0"/>
                <a:cs typeface="Arial" panose="020B0604020202020204" pitchFamily="34" charset="0"/>
              </a:rPr>
              <a:t>General content can go here. Lorem ipsum dolor sit </a:t>
            </a:r>
            <a:r>
              <a:rPr lang="en-US" b="0" i="0" dirty="0" err="1">
                <a:latin typeface="Arial" panose="020B0604020202020204" pitchFamily="34" charset="0"/>
                <a:cs typeface="Arial" panose="020B0604020202020204" pitchFamily="34" charset="0"/>
              </a:rPr>
              <a:t>amet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consectetur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adipiscing</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elit</a:t>
            </a:r>
            <a:r>
              <a:rPr lang="en-US" b="0" i="0" dirty="0">
                <a:latin typeface="Arial" panose="020B0604020202020204" pitchFamily="34" charset="0"/>
                <a:cs typeface="Arial" panose="020B0604020202020204" pitchFamily="34" charset="0"/>
              </a:rPr>
              <a:t>, sed do </a:t>
            </a:r>
            <a:r>
              <a:rPr lang="en-US" b="0" i="0" dirty="0" err="1">
                <a:latin typeface="Arial" panose="020B0604020202020204" pitchFamily="34" charset="0"/>
                <a:cs typeface="Arial" panose="020B0604020202020204" pitchFamily="34" charset="0"/>
              </a:rPr>
              <a:t>eiusmod</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tempor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incididunt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ut</a:t>
            </a:r>
            <a:r>
              <a:rPr lang="en-US" b="0" i="0" dirty="0">
                <a:latin typeface="Arial" panose="020B0604020202020204" pitchFamily="34" charset="0"/>
                <a:cs typeface="Arial" panose="020B0604020202020204" pitchFamily="34" charset="0"/>
              </a:rPr>
              <a:t> labore et dolore magna </a:t>
            </a:r>
            <a:r>
              <a:rPr lang="en-US" b="0" i="0" dirty="0" err="1">
                <a:latin typeface="Arial" panose="020B0604020202020204" pitchFamily="34" charset="0"/>
                <a:cs typeface="Arial" panose="020B0604020202020204" pitchFamily="34" charset="0"/>
              </a:rPr>
              <a:t>aliqua</a:t>
            </a:r>
            <a:r>
              <a:rPr lang="en-US" b="0" i="0" dirty="0">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4062749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bar content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6BFF3-42D2-559E-0384-4AE82EDCF3DA}"/>
              </a:ext>
            </a:extLst>
          </p:cNvPr>
          <p:cNvSpPr/>
          <p:nvPr userDrawn="1"/>
        </p:nvSpPr>
        <p:spPr>
          <a:xfrm>
            <a:off x="0" y="0"/>
            <a:ext cx="12192000" cy="1727200"/>
          </a:xfrm>
          <a:prstGeom prst="rect">
            <a:avLst/>
          </a:prstGeom>
          <a:solidFill>
            <a:srgbClr val="004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DE8"/>
              </a:solidFill>
            </a:endParaRPr>
          </a:p>
        </p:txBody>
      </p:sp>
      <p:sp>
        <p:nvSpPr>
          <p:cNvPr id="9" name="Text Placeholder 8">
            <a:extLst>
              <a:ext uri="{FF2B5EF4-FFF2-40B4-BE49-F238E27FC236}">
                <a16:creationId xmlns:a16="http://schemas.microsoft.com/office/drawing/2014/main" id="{53863BAC-2E38-946B-7C8B-3FD3987AC970}"/>
              </a:ext>
            </a:extLst>
          </p:cNvPr>
          <p:cNvSpPr>
            <a:spLocks noGrp="1"/>
          </p:cNvSpPr>
          <p:nvPr>
            <p:ph type="body" sz="quarter" idx="10" hasCustomPrompt="1"/>
          </p:nvPr>
        </p:nvSpPr>
        <p:spPr>
          <a:xfrm>
            <a:off x="393700" y="457200"/>
            <a:ext cx="10718800" cy="533400"/>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dirty="0"/>
              <a:t>Here is space for a title</a:t>
            </a:r>
          </a:p>
        </p:txBody>
      </p:sp>
      <p:sp>
        <p:nvSpPr>
          <p:cNvPr id="11" name="Text Placeholder 10">
            <a:extLst>
              <a:ext uri="{FF2B5EF4-FFF2-40B4-BE49-F238E27FC236}">
                <a16:creationId xmlns:a16="http://schemas.microsoft.com/office/drawing/2014/main" id="{1A6B8B38-B79C-1CEC-2319-6DF371A90AED}"/>
              </a:ext>
            </a:extLst>
          </p:cNvPr>
          <p:cNvSpPr>
            <a:spLocks noGrp="1"/>
          </p:cNvSpPr>
          <p:nvPr>
            <p:ph type="body" sz="quarter" idx="11" hasCustomPrompt="1"/>
          </p:nvPr>
        </p:nvSpPr>
        <p:spPr>
          <a:xfrm>
            <a:off x="393700" y="990600"/>
            <a:ext cx="10718800" cy="444500"/>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Subtitle goes here if needed</a:t>
            </a:r>
          </a:p>
        </p:txBody>
      </p:sp>
      <p:sp>
        <p:nvSpPr>
          <p:cNvPr id="3" name="Text Placeholder 18">
            <a:extLst>
              <a:ext uri="{FF2B5EF4-FFF2-40B4-BE49-F238E27FC236}">
                <a16:creationId xmlns:a16="http://schemas.microsoft.com/office/drawing/2014/main" id="{7274C44E-F312-C348-E122-54DDA8A5EE85}"/>
              </a:ext>
            </a:extLst>
          </p:cNvPr>
          <p:cNvSpPr>
            <a:spLocks noGrp="1"/>
          </p:cNvSpPr>
          <p:nvPr>
            <p:ph type="body" sz="quarter" idx="12" hasCustomPrompt="1"/>
          </p:nvPr>
        </p:nvSpPr>
        <p:spPr>
          <a:xfrm>
            <a:off x="3937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dirty="0">
                <a:latin typeface="Arial" panose="020B0604020202020204" pitchFamily="34" charset="0"/>
                <a:cs typeface="Arial" panose="020B0604020202020204" pitchFamily="34" charset="0"/>
              </a:rPr>
              <a:t>General content can go here. Lorem ipsum dolor sit </a:t>
            </a:r>
            <a:r>
              <a:rPr lang="en-US" b="0" i="0" dirty="0" err="1">
                <a:latin typeface="Arial" panose="020B0604020202020204" pitchFamily="34" charset="0"/>
                <a:cs typeface="Arial" panose="020B0604020202020204" pitchFamily="34" charset="0"/>
              </a:rPr>
              <a:t>amet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consectetur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adipiscing</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elit</a:t>
            </a:r>
            <a:r>
              <a:rPr lang="en-US" b="0" i="0" dirty="0">
                <a:latin typeface="Arial" panose="020B0604020202020204" pitchFamily="34" charset="0"/>
                <a:cs typeface="Arial" panose="020B0604020202020204" pitchFamily="34" charset="0"/>
              </a:rPr>
              <a:t>, sed do </a:t>
            </a:r>
            <a:r>
              <a:rPr lang="en-US" b="0" i="0" dirty="0" err="1">
                <a:latin typeface="Arial" panose="020B0604020202020204" pitchFamily="34" charset="0"/>
                <a:cs typeface="Arial" panose="020B0604020202020204" pitchFamily="34" charset="0"/>
              </a:rPr>
              <a:t>eiusmod</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tempor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incididunt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ut</a:t>
            </a:r>
            <a:r>
              <a:rPr lang="en-US" b="0" i="0" dirty="0">
                <a:latin typeface="Arial" panose="020B0604020202020204" pitchFamily="34" charset="0"/>
                <a:cs typeface="Arial" panose="020B0604020202020204" pitchFamily="34" charset="0"/>
              </a:rPr>
              <a:t> labore et dolore magna </a:t>
            </a:r>
            <a:r>
              <a:rPr lang="en-US" b="0" i="0" dirty="0" err="1">
                <a:latin typeface="Arial" panose="020B0604020202020204" pitchFamily="34" charset="0"/>
                <a:cs typeface="Arial" panose="020B0604020202020204" pitchFamily="34" charset="0"/>
              </a:rPr>
              <a:t>aliqua</a:t>
            </a:r>
            <a:r>
              <a:rPr lang="en-US" b="0" i="0" dirty="0">
                <a:latin typeface="Arial" panose="020B0604020202020204" pitchFamily="34" charset="0"/>
                <a:cs typeface="Arial" panose="020B0604020202020204" pitchFamily="34" charset="0"/>
              </a:rPr>
              <a:t>.</a:t>
            </a:r>
            <a:endParaRPr lang="en-US" dirty="0"/>
          </a:p>
        </p:txBody>
      </p:sp>
      <p:sp>
        <p:nvSpPr>
          <p:cNvPr id="4" name="Text Placeholder 18">
            <a:extLst>
              <a:ext uri="{FF2B5EF4-FFF2-40B4-BE49-F238E27FC236}">
                <a16:creationId xmlns:a16="http://schemas.microsoft.com/office/drawing/2014/main" id="{F404EF19-4333-1F53-892C-4808ABA1864D}"/>
              </a:ext>
            </a:extLst>
          </p:cNvPr>
          <p:cNvSpPr>
            <a:spLocks noGrp="1"/>
          </p:cNvSpPr>
          <p:nvPr>
            <p:ph type="body" sz="quarter" idx="13" hasCustomPrompt="1"/>
          </p:nvPr>
        </p:nvSpPr>
        <p:spPr>
          <a:xfrm>
            <a:off x="61976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dirty="0">
                <a:latin typeface="Arial" panose="020B0604020202020204" pitchFamily="34" charset="0"/>
                <a:cs typeface="Arial" panose="020B0604020202020204" pitchFamily="34" charset="0"/>
              </a:rPr>
              <a:t>General content can go here. Lorem ipsum dolor sit </a:t>
            </a:r>
            <a:r>
              <a:rPr lang="en-US" b="0" i="0" dirty="0" err="1">
                <a:latin typeface="Arial" panose="020B0604020202020204" pitchFamily="34" charset="0"/>
                <a:cs typeface="Arial" panose="020B0604020202020204" pitchFamily="34" charset="0"/>
              </a:rPr>
              <a:t>amet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consectetur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adipiscing</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elit</a:t>
            </a:r>
            <a:r>
              <a:rPr lang="en-US" b="0" i="0" dirty="0">
                <a:latin typeface="Arial" panose="020B0604020202020204" pitchFamily="34" charset="0"/>
                <a:cs typeface="Arial" panose="020B0604020202020204" pitchFamily="34" charset="0"/>
              </a:rPr>
              <a:t>, sed do </a:t>
            </a:r>
            <a:r>
              <a:rPr lang="en-US" b="0" i="0" dirty="0" err="1">
                <a:latin typeface="Arial" panose="020B0604020202020204" pitchFamily="34" charset="0"/>
                <a:cs typeface="Arial" panose="020B0604020202020204" pitchFamily="34" charset="0"/>
              </a:rPr>
              <a:t>eiusmod</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tempor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incididunt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ut</a:t>
            </a:r>
            <a:r>
              <a:rPr lang="en-US" b="0" i="0" dirty="0">
                <a:latin typeface="Arial" panose="020B0604020202020204" pitchFamily="34" charset="0"/>
                <a:cs typeface="Arial" panose="020B0604020202020204" pitchFamily="34" charset="0"/>
              </a:rPr>
              <a:t> labore et dolore magna </a:t>
            </a:r>
            <a:r>
              <a:rPr lang="en-US" b="0" i="0" dirty="0" err="1">
                <a:latin typeface="Arial" panose="020B0604020202020204" pitchFamily="34" charset="0"/>
                <a:cs typeface="Arial" panose="020B0604020202020204" pitchFamily="34" charset="0"/>
              </a:rPr>
              <a:t>aliqua</a:t>
            </a:r>
            <a:r>
              <a:rPr lang="en-US" b="0" i="0" dirty="0">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1531109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p bar content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6BFF3-42D2-559E-0384-4AE82EDCF3DA}"/>
              </a:ext>
            </a:extLst>
          </p:cNvPr>
          <p:cNvSpPr/>
          <p:nvPr userDrawn="1"/>
        </p:nvSpPr>
        <p:spPr>
          <a:xfrm>
            <a:off x="0" y="0"/>
            <a:ext cx="12192000" cy="1727200"/>
          </a:xfrm>
          <a:prstGeom prst="rect">
            <a:avLst/>
          </a:prstGeom>
          <a:solidFill>
            <a:srgbClr val="0C00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DE8"/>
              </a:solidFill>
            </a:endParaRPr>
          </a:p>
        </p:txBody>
      </p:sp>
      <p:sp>
        <p:nvSpPr>
          <p:cNvPr id="9" name="Text Placeholder 8">
            <a:extLst>
              <a:ext uri="{FF2B5EF4-FFF2-40B4-BE49-F238E27FC236}">
                <a16:creationId xmlns:a16="http://schemas.microsoft.com/office/drawing/2014/main" id="{53863BAC-2E38-946B-7C8B-3FD3987AC970}"/>
              </a:ext>
            </a:extLst>
          </p:cNvPr>
          <p:cNvSpPr>
            <a:spLocks noGrp="1"/>
          </p:cNvSpPr>
          <p:nvPr>
            <p:ph type="body" sz="quarter" idx="10" hasCustomPrompt="1"/>
          </p:nvPr>
        </p:nvSpPr>
        <p:spPr>
          <a:xfrm>
            <a:off x="393700" y="457200"/>
            <a:ext cx="10718800" cy="533400"/>
          </a:xfrm>
          <a:prstGeom prst="rect">
            <a:avLst/>
          </a:prstGeom>
        </p:spPr>
        <p:txBody>
          <a:bodyPr/>
          <a:lstStyle>
            <a:lvl1pPr marL="0" indent="0">
              <a:buNone/>
              <a:defRPr b="1" i="0">
                <a:solidFill>
                  <a:srgbClr val="55D3FF"/>
                </a:solidFill>
                <a:latin typeface="Arial Black" panose="020B0604020202020204" pitchFamily="34" charset="0"/>
                <a:cs typeface="Arial Black" panose="020B0604020202020204" pitchFamily="34" charset="0"/>
              </a:defRPr>
            </a:lvl1pPr>
          </a:lstStyle>
          <a:p>
            <a:pPr lvl="0"/>
            <a:r>
              <a:rPr lang="en-US" dirty="0"/>
              <a:t>Here is space for a title</a:t>
            </a:r>
          </a:p>
        </p:txBody>
      </p:sp>
      <p:sp>
        <p:nvSpPr>
          <p:cNvPr id="11" name="Text Placeholder 10">
            <a:extLst>
              <a:ext uri="{FF2B5EF4-FFF2-40B4-BE49-F238E27FC236}">
                <a16:creationId xmlns:a16="http://schemas.microsoft.com/office/drawing/2014/main" id="{1A6B8B38-B79C-1CEC-2319-6DF371A90AED}"/>
              </a:ext>
            </a:extLst>
          </p:cNvPr>
          <p:cNvSpPr>
            <a:spLocks noGrp="1"/>
          </p:cNvSpPr>
          <p:nvPr>
            <p:ph type="body" sz="quarter" idx="11" hasCustomPrompt="1"/>
          </p:nvPr>
        </p:nvSpPr>
        <p:spPr>
          <a:xfrm>
            <a:off x="393700" y="990600"/>
            <a:ext cx="10718800" cy="444500"/>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Subtitle goes here if needed</a:t>
            </a:r>
          </a:p>
        </p:txBody>
      </p:sp>
      <p:sp>
        <p:nvSpPr>
          <p:cNvPr id="2" name="Text Placeholder 18">
            <a:extLst>
              <a:ext uri="{FF2B5EF4-FFF2-40B4-BE49-F238E27FC236}">
                <a16:creationId xmlns:a16="http://schemas.microsoft.com/office/drawing/2014/main" id="{FC1E2426-B284-E39D-7ADA-C94DFA992B0C}"/>
              </a:ext>
            </a:extLst>
          </p:cNvPr>
          <p:cNvSpPr>
            <a:spLocks noGrp="1"/>
          </p:cNvSpPr>
          <p:nvPr>
            <p:ph type="body" sz="quarter" idx="12" hasCustomPrompt="1"/>
          </p:nvPr>
        </p:nvSpPr>
        <p:spPr>
          <a:xfrm>
            <a:off x="3937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dirty="0">
                <a:latin typeface="Arial" panose="020B0604020202020204" pitchFamily="34" charset="0"/>
                <a:cs typeface="Arial" panose="020B0604020202020204" pitchFamily="34" charset="0"/>
              </a:rPr>
              <a:t>General content can go here. Lorem ipsum dolor sit </a:t>
            </a:r>
            <a:r>
              <a:rPr lang="en-US" b="0" i="0" dirty="0" err="1">
                <a:latin typeface="Arial" panose="020B0604020202020204" pitchFamily="34" charset="0"/>
                <a:cs typeface="Arial" panose="020B0604020202020204" pitchFamily="34" charset="0"/>
              </a:rPr>
              <a:t>amet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consectetur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adipiscing</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elit</a:t>
            </a:r>
            <a:r>
              <a:rPr lang="en-US" b="0" i="0" dirty="0">
                <a:latin typeface="Arial" panose="020B0604020202020204" pitchFamily="34" charset="0"/>
                <a:cs typeface="Arial" panose="020B0604020202020204" pitchFamily="34" charset="0"/>
              </a:rPr>
              <a:t>, sed do </a:t>
            </a:r>
            <a:r>
              <a:rPr lang="en-US" b="0" i="0" dirty="0" err="1">
                <a:latin typeface="Arial" panose="020B0604020202020204" pitchFamily="34" charset="0"/>
                <a:cs typeface="Arial" panose="020B0604020202020204" pitchFamily="34" charset="0"/>
              </a:rPr>
              <a:t>eiusmod</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tempor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incididunt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ut</a:t>
            </a:r>
            <a:r>
              <a:rPr lang="en-US" b="0" i="0" dirty="0">
                <a:latin typeface="Arial" panose="020B0604020202020204" pitchFamily="34" charset="0"/>
                <a:cs typeface="Arial" panose="020B0604020202020204" pitchFamily="34" charset="0"/>
              </a:rPr>
              <a:t> labore et dolore magna </a:t>
            </a:r>
            <a:r>
              <a:rPr lang="en-US" b="0" i="0" dirty="0" err="1">
                <a:latin typeface="Arial" panose="020B0604020202020204" pitchFamily="34" charset="0"/>
                <a:cs typeface="Arial" panose="020B0604020202020204" pitchFamily="34" charset="0"/>
              </a:rPr>
              <a:t>aliqua</a:t>
            </a:r>
            <a:r>
              <a:rPr lang="en-US" b="0" i="0" dirty="0">
                <a:latin typeface="Arial" panose="020B0604020202020204" pitchFamily="34" charset="0"/>
                <a:cs typeface="Arial" panose="020B0604020202020204" pitchFamily="34" charset="0"/>
              </a:rPr>
              <a:t>.</a:t>
            </a:r>
            <a:endParaRPr lang="en-US" dirty="0"/>
          </a:p>
        </p:txBody>
      </p:sp>
      <p:sp>
        <p:nvSpPr>
          <p:cNvPr id="4" name="Text Placeholder 18">
            <a:extLst>
              <a:ext uri="{FF2B5EF4-FFF2-40B4-BE49-F238E27FC236}">
                <a16:creationId xmlns:a16="http://schemas.microsoft.com/office/drawing/2014/main" id="{3720C812-E2DA-2D5D-AE29-460E898AE924}"/>
              </a:ext>
            </a:extLst>
          </p:cNvPr>
          <p:cNvSpPr>
            <a:spLocks noGrp="1"/>
          </p:cNvSpPr>
          <p:nvPr>
            <p:ph type="body" sz="quarter" idx="13" hasCustomPrompt="1"/>
          </p:nvPr>
        </p:nvSpPr>
        <p:spPr>
          <a:xfrm>
            <a:off x="6197601" y="2184400"/>
            <a:ext cx="5384800" cy="3975100"/>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b="0" i="0" dirty="0">
                <a:latin typeface="Arial" panose="020B0604020202020204" pitchFamily="34" charset="0"/>
                <a:cs typeface="Arial" panose="020B0604020202020204" pitchFamily="34" charset="0"/>
              </a:rPr>
              <a:t>General content can go here. Lorem ipsum dolor sit </a:t>
            </a:r>
            <a:r>
              <a:rPr lang="en-US" b="0" i="0" dirty="0" err="1">
                <a:latin typeface="Arial" panose="020B0604020202020204" pitchFamily="34" charset="0"/>
                <a:cs typeface="Arial" panose="020B0604020202020204" pitchFamily="34" charset="0"/>
              </a:rPr>
              <a:t>amet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consectetur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adipiscing</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elit</a:t>
            </a:r>
            <a:r>
              <a:rPr lang="en-US" b="0" i="0" dirty="0">
                <a:latin typeface="Arial" panose="020B0604020202020204" pitchFamily="34" charset="0"/>
                <a:cs typeface="Arial" panose="020B0604020202020204" pitchFamily="34" charset="0"/>
              </a:rPr>
              <a:t>, sed do </a:t>
            </a:r>
            <a:r>
              <a:rPr lang="en-US" b="0" i="0" dirty="0" err="1">
                <a:latin typeface="Arial" panose="020B0604020202020204" pitchFamily="34" charset="0"/>
                <a:cs typeface="Arial" panose="020B0604020202020204" pitchFamily="34" charset="0"/>
              </a:rPr>
              <a:t>eiusmod</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tempor</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incididunt</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ut</a:t>
            </a:r>
            <a:r>
              <a:rPr lang="en-US" b="0" i="0" dirty="0">
                <a:latin typeface="Arial" panose="020B0604020202020204" pitchFamily="34" charset="0"/>
                <a:cs typeface="Arial" panose="020B0604020202020204" pitchFamily="34" charset="0"/>
              </a:rPr>
              <a:t> labore et dolore magna </a:t>
            </a:r>
            <a:r>
              <a:rPr lang="en-US" b="0" i="0" dirty="0" err="1">
                <a:latin typeface="Arial" panose="020B0604020202020204" pitchFamily="34" charset="0"/>
                <a:cs typeface="Arial" panose="020B0604020202020204" pitchFamily="34" charset="0"/>
              </a:rPr>
              <a:t>aliqua</a:t>
            </a:r>
            <a:r>
              <a:rPr lang="en-US" b="0" i="0" dirty="0">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409813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lor sidebar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B124A5-0502-3D0F-25FF-73A6225699FD}"/>
              </a:ext>
            </a:extLst>
          </p:cNvPr>
          <p:cNvSpPr/>
          <p:nvPr userDrawn="1"/>
        </p:nvSpPr>
        <p:spPr>
          <a:xfrm>
            <a:off x="0" y="0"/>
            <a:ext cx="4495800" cy="6858000"/>
          </a:xfrm>
          <a:prstGeom prst="rect">
            <a:avLst/>
          </a:prstGeom>
          <a:solidFill>
            <a:srgbClr val="004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768C3DE-02D3-2704-45B1-1FC8432E23F3}"/>
              </a:ext>
            </a:extLst>
          </p:cNvPr>
          <p:cNvSpPr>
            <a:spLocks noGrp="1"/>
          </p:cNvSpPr>
          <p:nvPr>
            <p:ph type="body" sz="quarter" idx="10" hasCustomPrompt="1"/>
          </p:nvPr>
        </p:nvSpPr>
        <p:spPr>
          <a:xfrm>
            <a:off x="503238" y="822326"/>
            <a:ext cx="3432175" cy="926962"/>
          </a:xfrm>
          <a:prstGeom prst="rect">
            <a:avLst/>
          </a:prstGeo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US" dirty="0"/>
              <a:t>Here is space for a header</a:t>
            </a:r>
          </a:p>
        </p:txBody>
      </p:sp>
      <p:sp>
        <p:nvSpPr>
          <p:cNvPr id="15" name="Text Placeholder 14">
            <a:extLst>
              <a:ext uri="{FF2B5EF4-FFF2-40B4-BE49-F238E27FC236}">
                <a16:creationId xmlns:a16="http://schemas.microsoft.com/office/drawing/2014/main" id="{E071BDC2-A528-E321-E061-95D3B20702B5}"/>
              </a:ext>
            </a:extLst>
          </p:cNvPr>
          <p:cNvSpPr>
            <a:spLocks noGrp="1"/>
          </p:cNvSpPr>
          <p:nvPr>
            <p:ph type="body" sz="quarter" idx="12" hasCustomPrompt="1"/>
          </p:nvPr>
        </p:nvSpPr>
        <p:spPr>
          <a:xfrm>
            <a:off x="4837113" y="822325"/>
            <a:ext cx="6572250" cy="4743450"/>
          </a:xfrm>
          <a:prstGeom prst="rect">
            <a:avLst/>
          </a:prstGeom>
        </p:spPr>
        <p:txBody>
          <a:bodyPr/>
          <a:lstStyle>
            <a:lvl1pPr marL="0" indent="0">
              <a:buNone/>
              <a:defRPr sz="1800">
                <a:latin typeface="Arial" panose="020B0604020202020204" pitchFamily="34" charset="0"/>
                <a:cs typeface="Arial" panose="020B0604020202020204" pitchFamily="34" charset="0"/>
              </a:defRPr>
            </a:lvl1pPr>
          </a:lstStyle>
          <a:p>
            <a:pPr lvl="0"/>
            <a:r>
              <a:rPr lang="en-US" dirty="0"/>
              <a:t>Here is space for secondary content</a:t>
            </a:r>
          </a:p>
        </p:txBody>
      </p:sp>
      <p:pic>
        <p:nvPicPr>
          <p:cNvPr id="2" name="Graphic 1">
            <a:extLst>
              <a:ext uri="{FF2B5EF4-FFF2-40B4-BE49-F238E27FC236}">
                <a16:creationId xmlns:a16="http://schemas.microsoft.com/office/drawing/2014/main" id="{6554CFF1-8E74-61EF-62DC-C9B8861C8FC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251" t="19170" r="17465" b="52933"/>
          <a:stretch/>
        </p:blipFill>
        <p:spPr>
          <a:xfrm>
            <a:off x="2384385" y="5779141"/>
            <a:ext cx="2675818" cy="1098062"/>
          </a:xfrm>
          <a:prstGeom prst="rect">
            <a:avLst/>
          </a:prstGeom>
        </p:spPr>
      </p:pic>
      <p:sp>
        <p:nvSpPr>
          <p:cNvPr id="3" name="Text Placeholder 2">
            <a:extLst>
              <a:ext uri="{FF2B5EF4-FFF2-40B4-BE49-F238E27FC236}">
                <a16:creationId xmlns:a16="http://schemas.microsoft.com/office/drawing/2014/main" id="{CEE2C77A-71A0-4CCE-4834-F5B2B650E8A7}"/>
              </a:ext>
            </a:extLst>
          </p:cNvPr>
          <p:cNvSpPr>
            <a:spLocks noGrp="1"/>
          </p:cNvSpPr>
          <p:nvPr>
            <p:ph idx="1" hasCustomPrompt="1"/>
          </p:nvPr>
        </p:nvSpPr>
        <p:spPr>
          <a:xfrm>
            <a:off x="503238" y="2008707"/>
            <a:ext cx="3432175" cy="2861468"/>
          </a:xfrm>
          <a:prstGeom prst="rect">
            <a:avLst/>
          </a:prstGeom>
        </p:spPr>
        <p:txBody>
          <a:bodyPr vert="horz" lIns="91440" tIns="45720" rIns="91440" bIns="45720" rtlCol="0">
            <a:normAutofit/>
          </a:bodyPr>
          <a:lstStyle>
            <a:lvl1pPr marL="0" indent="0">
              <a:buFontTx/>
              <a:buNone/>
              <a:defRPr sz="1400" baseline="0">
                <a:solidFill>
                  <a:schemeClr val="bg1"/>
                </a:solidFill>
              </a:defRPr>
            </a:lvl1pPr>
            <a:lvl2pPr>
              <a:defRPr sz="1400" baseline="0">
                <a:solidFill>
                  <a:schemeClr val="bg1"/>
                </a:solidFill>
              </a:defRPr>
            </a:lvl2pPr>
            <a:lvl3pPr>
              <a:defRPr sz="1200" baseline="0">
                <a:solidFill>
                  <a:schemeClr val="bg1"/>
                </a:solidFill>
              </a:defRPr>
            </a:lvl3pPr>
            <a:lvl4pPr>
              <a:defRPr sz="1100" baseline="0">
                <a:solidFill>
                  <a:schemeClr val="bg1"/>
                </a:solidFill>
              </a:defRPr>
            </a:lvl4pPr>
            <a:lvl5pPr>
              <a:defRPr sz="1100" baseline="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2552709"/>
      </p:ext>
    </p:extLst>
  </p:cSld>
  <p:clrMapOvr>
    <a:masterClrMapping/>
  </p:clrMapOvr>
  <p:extLst>
    <p:ext uri="{DCECCB84-F9BA-43D5-87BE-67443E8EF086}">
      <p15:sldGuideLst xmlns:p15="http://schemas.microsoft.com/office/powerpoint/2012/main">
        <p15:guide id="1" orient="horz" pos="2160">
          <p15:clr>
            <a:srgbClr val="FBAE40"/>
          </p15:clr>
        </p15:guide>
        <p15:guide id="2" pos="307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278489"/>
      </p:ext>
    </p:extLst>
  </p:cSld>
  <p:clrMapOvr>
    <a:masterClrMapping/>
  </p:clrMapOvr>
  <p:transition spd="slow" advClick="0" advTm="0"/>
  <p:extLst>
    <p:ext uri="{DCECCB84-F9BA-43D5-87BE-67443E8EF086}">
      <p15:sldGuideLst xmlns:p15="http://schemas.microsoft.com/office/powerpoint/2012/main">
        <p15:guide id="1" pos="1600">
          <p15:clr>
            <a:srgbClr val="FBAE40"/>
          </p15:clr>
        </p15:guide>
        <p15:guide id="2" orient="horz" pos="1896">
          <p15:clr>
            <a:srgbClr val="FBAE40"/>
          </p15:clr>
        </p15:guide>
        <p15:guide id="3" orient="horz" pos="13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Geometri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BDD208-5801-6447-B6BF-CFD35C855A59}"/>
              </a:ext>
            </a:extLst>
          </p:cNvPr>
          <p:cNvPicPr>
            <a:picLocks noChangeAspect="1"/>
          </p:cNvPicPr>
          <p:nvPr userDrawn="1"/>
        </p:nvPicPr>
        <p:blipFill>
          <a:blip r:embed="rId2"/>
          <a:stretch>
            <a:fillRect/>
          </a:stretch>
        </p:blipFill>
        <p:spPr>
          <a:xfrm>
            <a:off x="0" y="1643449"/>
            <a:ext cx="12192000" cy="5214551"/>
          </a:xfrm>
          <a:prstGeom prst="rect">
            <a:avLst/>
          </a:prstGeom>
        </p:spPr>
      </p:pic>
      <p:pic>
        <p:nvPicPr>
          <p:cNvPr id="7" name="Picture 6">
            <a:extLst>
              <a:ext uri="{FF2B5EF4-FFF2-40B4-BE49-F238E27FC236}">
                <a16:creationId xmlns:a16="http://schemas.microsoft.com/office/drawing/2014/main" id="{CAAA3D08-D212-6849-AD8F-4BC3DD5D4293}"/>
              </a:ext>
            </a:extLst>
          </p:cNvPr>
          <p:cNvPicPr>
            <a:picLocks noChangeAspect="1"/>
          </p:cNvPicPr>
          <p:nvPr userDrawn="1"/>
        </p:nvPicPr>
        <p:blipFill>
          <a:blip r:embed="rId3"/>
          <a:stretch>
            <a:fillRect/>
          </a:stretch>
        </p:blipFill>
        <p:spPr>
          <a:xfrm>
            <a:off x="9900745" y="308128"/>
            <a:ext cx="1934406" cy="1053389"/>
          </a:xfrm>
          <a:prstGeom prst="rect">
            <a:avLst/>
          </a:prstGeom>
        </p:spPr>
      </p:pic>
      <p:sp>
        <p:nvSpPr>
          <p:cNvPr id="2" name="Title 1">
            <a:extLst>
              <a:ext uri="{FF2B5EF4-FFF2-40B4-BE49-F238E27FC236}">
                <a16:creationId xmlns:a16="http://schemas.microsoft.com/office/drawing/2014/main" id="{824DE9B1-4E3E-7F47-92CB-F057A97EE582}"/>
              </a:ext>
            </a:extLst>
          </p:cNvPr>
          <p:cNvSpPr>
            <a:spLocks noGrp="1"/>
          </p:cNvSpPr>
          <p:nvPr>
            <p:ph type="ctrTitle"/>
          </p:nvPr>
        </p:nvSpPr>
        <p:spPr>
          <a:xfrm>
            <a:off x="5767200" y="2001837"/>
            <a:ext cx="5435079" cy="1965325"/>
          </a:xfrm>
        </p:spPr>
        <p:txBody>
          <a:bodyPr anchor="b">
            <a:normAutofit/>
          </a:bodyPr>
          <a:lstStyle>
            <a:lvl1pPr algn="r">
              <a:defRPr sz="4400">
                <a:solidFill>
                  <a:srgbClr val="414042"/>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2E867899-7D24-2D49-AD3A-4375AD6E6D4E}"/>
              </a:ext>
            </a:extLst>
          </p:cNvPr>
          <p:cNvSpPr>
            <a:spLocks noGrp="1"/>
          </p:cNvSpPr>
          <p:nvPr>
            <p:ph type="body" idx="13"/>
          </p:nvPr>
        </p:nvSpPr>
        <p:spPr>
          <a:xfrm>
            <a:off x="6421848" y="4087676"/>
            <a:ext cx="4780432" cy="1500187"/>
          </a:xfrm>
        </p:spPr>
        <p:txBody>
          <a:bodyPr/>
          <a:lstStyle>
            <a:lvl1pPr marL="0" indent="0" algn="r">
              <a:buNone/>
              <a:defRPr sz="2400">
                <a:solidFill>
                  <a:srgbClr val="41404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Picture 8">
            <a:extLst>
              <a:ext uri="{FF2B5EF4-FFF2-40B4-BE49-F238E27FC236}">
                <a16:creationId xmlns:a16="http://schemas.microsoft.com/office/drawing/2014/main" id="{6E7A2D28-D803-A449-AE1F-67D584B95B1F}"/>
              </a:ext>
            </a:extLst>
          </p:cNvPr>
          <p:cNvPicPr>
            <a:picLocks noChangeAspect="1"/>
          </p:cNvPicPr>
          <p:nvPr userDrawn="1"/>
        </p:nvPicPr>
        <p:blipFill rotWithShape="1">
          <a:blip r:embed="rId4"/>
          <a:srcRect l="883" r="1"/>
          <a:stretch/>
        </p:blipFill>
        <p:spPr>
          <a:xfrm>
            <a:off x="-7200" y="-7200"/>
            <a:ext cx="5547910" cy="6858000"/>
          </a:xfrm>
          <a:prstGeom prst="rect">
            <a:avLst/>
          </a:prstGeom>
        </p:spPr>
      </p:pic>
    </p:spTree>
    <p:extLst>
      <p:ext uri="{BB962C8B-B14F-4D97-AF65-F5344CB8AC3E}">
        <p14:creationId xmlns:p14="http://schemas.microsoft.com/office/powerpoint/2010/main" val="1112434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65C4C5-D28C-B747-A22C-AA590739603D}"/>
              </a:ext>
            </a:extLst>
          </p:cNvPr>
          <p:cNvPicPr>
            <a:picLocks noChangeAspect="1"/>
          </p:cNvPicPr>
          <p:nvPr userDrawn="1"/>
        </p:nvPicPr>
        <p:blipFill rotWithShape="1">
          <a:blip r:embed="rId2"/>
          <a:srcRect r="13291"/>
          <a:stretch/>
        </p:blipFill>
        <p:spPr>
          <a:xfrm flipH="1">
            <a:off x="0" y="1643449"/>
            <a:ext cx="6789158" cy="5214552"/>
          </a:xfrm>
          <a:prstGeom prst="rect">
            <a:avLst/>
          </a:prstGeom>
        </p:spPr>
      </p:pic>
      <p:sp>
        <p:nvSpPr>
          <p:cNvPr id="14" name="Rectangle 13">
            <a:extLst>
              <a:ext uri="{FF2B5EF4-FFF2-40B4-BE49-F238E27FC236}">
                <a16:creationId xmlns:a16="http://schemas.microsoft.com/office/drawing/2014/main" id="{39871B35-7BB9-0F48-915A-BB4B4E8839EB}"/>
              </a:ext>
            </a:extLst>
          </p:cNvPr>
          <p:cNvSpPr/>
          <p:nvPr userDrawn="1"/>
        </p:nvSpPr>
        <p:spPr>
          <a:xfrm>
            <a:off x="4908331" y="1643449"/>
            <a:ext cx="7283668" cy="5214551"/>
          </a:xfrm>
          <a:prstGeom prst="rect">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AAA3D08-D212-6849-AD8F-4BC3DD5D4293}"/>
              </a:ext>
            </a:extLst>
          </p:cNvPr>
          <p:cNvPicPr>
            <a:picLocks noChangeAspect="1"/>
          </p:cNvPicPr>
          <p:nvPr userDrawn="1"/>
        </p:nvPicPr>
        <p:blipFill>
          <a:blip r:embed="rId3"/>
          <a:stretch>
            <a:fillRect/>
          </a:stretch>
        </p:blipFill>
        <p:spPr>
          <a:xfrm>
            <a:off x="9900745" y="308128"/>
            <a:ext cx="1934406" cy="1053389"/>
          </a:xfrm>
          <a:prstGeom prst="rect">
            <a:avLst/>
          </a:prstGeom>
        </p:spPr>
      </p:pic>
      <p:sp>
        <p:nvSpPr>
          <p:cNvPr id="2" name="Title 1">
            <a:extLst>
              <a:ext uri="{FF2B5EF4-FFF2-40B4-BE49-F238E27FC236}">
                <a16:creationId xmlns:a16="http://schemas.microsoft.com/office/drawing/2014/main" id="{824DE9B1-4E3E-7F47-92CB-F057A97EE582}"/>
              </a:ext>
            </a:extLst>
          </p:cNvPr>
          <p:cNvSpPr>
            <a:spLocks noGrp="1"/>
          </p:cNvSpPr>
          <p:nvPr>
            <p:ph type="ctrTitle"/>
          </p:nvPr>
        </p:nvSpPr>
        <p:spPr>
          <a:xfrm>
            <a:off x="5767200" y="2001837"/>
            <a:ext cx="5435079" cy="1965325"/>
          </a:xfrm>
        </p:spPr>
        <p:txBody>
          <a:bodyPr anchor="b">
            <a:normAutofit/>
          </a:bodyPr>
          <a:lstStyle>
            <a:lvl1pPr algn="r">
              <a:defRPr sz="4400">
                <a:solidFill>
                  <a:schemeClr val="bg1"/>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2E867899-7D24-2D49-AD3A-4375AD6E6D4E}"/>
              </a:ext>
            </a:extLst>
          </p:cNvPr>
          <p:cNvSpPr>
            <a:spLocks noGrp="1"/>
          </p:cNvSpPr>
          <p:nvPr>
            <p:ph type="body" idx="13"/>
          </p:nvPr>
        </p:nvSpPr>
        <p:spPr>
          <a:xfrm>
            <a:off x="6421848" y="4087676"/>
            <a:ext cx="4780432"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Date Placeholder 3">
            <a:extLst>
              <a:ext uri="{FF2B5EF4-FFF2-40B4-BE49-F238E27FC236}">
                <a16:creationId xmlns:a16="http://schemas.microsoft.com/office/drawing/2014/main" id="{BC15E45D-8CAD-8E49-9691-3C736E0BA79C}"/>
              </a:ext>
            </a:extLst>
          </p:cNvPr>
          <p:cNvSpPr txBox="1">
            <a:spLocks/>
          </p:cNvSpPr>
          <p:nvPr userDrawn="1"/>
        </p:nvSpPr>
        <p:spPr>
          <a:xfrm>
            <a:off x="399379" y="30812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3A02F2B-92DD-0044-A9C5-BA1B78F1C0DE}" type="datetimeFigureOut">
              <a:rPr lang="en-US" b="0" i="0" smtClean="0">
                <a:solidFill>
                  <a:srgbClr val="414042"/>
                </a:solidFill>
                <a:latin typeface="Roboto" panose="02000000000000000000" pitchFamily="2" charset="0"/>
                <a:ea typeface="Roboto" panose="02000000000000000000" pitchFamily="2" charset="0"/>
              </a:rPr>
              <a:pPr algn="l"/>
              <a:t>3/19/2025</a:t>
            </a:fld>
            <a:endParaRPr lang="en-US" b="0" i="0" dirty="0">
              <a:solidFill>
                <a:srgbClr val="414042"/>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F91D0440-4AAB-2C44-A4F2-47B70B79BB23}"/>
              </a:ext>
            </a:extLst>
          </p:cNvPr>
          <p:cNvPicPr>
            <a:picLocks noChangeAspect="1"/>
          </p:cNvPicPr>
          <p:nvPr userDrawn="1"/>
        </p:nvPicPr>
        <p:blipFill rotWithShape="1">
          <a:blip r:embed="rId4"/>
          <a:srcRect l="883" r="1"/>
          <a:stretch/>
        </p:blipFill>
        <p:spPr>
          <a:xfrm>
            <a:off x="3085195" y="3397775"/>
            <a:ext cx="2799215" cy="3460225"/>
          </a:xfrm>
          <a:prstGeom prst="rect">
            <a:avLst/>
          </a:prstGeom>
        </p:spPr>
      </p:pic>
    </p:spTree>
    <p:extLst>
      <p:ext uri="{BB962C8B-B14F-4D97-AF65-F5344CB8AC3E}">
        <p14:creationId xmlns:p14="http://schemas.microsoft.com/office/powerpoint/2010/main" val="2545615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F5D5-9311-C84D-ADFD-E6C1CA0AB1E4}"/>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6" name="Footer Placeholder 5">
            <a:extLst>
              <a:ext uri="{FF2B5EF4-FFF2-40B4-BE49-F238E27FC236}">
                <a16:creationId xmlns:a16="http://schemas.microsoft.com/office/drawing/2014/main" id="{E7B97DBB-C93D-FA4A-ADCB-D2B7836D8E45}"/>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7" name="Slide Number Placeholder 6">
            <a:extLst>
              <a:ext uri="{FF2B5EF4-FFF2-40B4-BE49-F238E27FC236}">
                <a16:creationId xmlns:a16="http://schemas.microsoft.com/office/drawing/2014/main" id="{F581C65F-14CB-7646-8176-7D9ADEA8D6EF}"/>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11" name="Straight Connector 10">
            <a:extLst>
              <a:ext uri="{FF2B5EF4-FFF2-40B4-BE49-F238E27FC236}">
                <a16:creationId xmlns:a16="http://schemas.microsoft.com/office/drawing/2014/main" id="{8F859EE4-145A-C94B-BD7C-259ED2244EE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7787D22-AA22-E143-B354-EC80B8F8F7CA}"/>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14" name="Picture 13">
            <a:extLst>
              <a:ext uri="{FF2B5EF4-FFF2-40B4-BE49-F238E27FC236}">
                <a16:creationId xmlns:a16="http://schemas.microsoft.com/office/drawing/2014/main" id="{7B1024C2-A29A-F743-9886-DAAC64CA1614}"/>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15" name="TextBox 14">
            <a:extLst>
              <a:ext uri="{FF2B5EF4-FFF2-40B4-BE49-F238E27FC236}">
                <a16:creationId xmlns:a16="http://schemas.microsoft.com/office/drawing/2014/main" id="{3FAE1208-CAB5-0349-84A2-3F632D047E9A}"/>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22" name="Content Placeholder 3">
            <a:extLst>
              <a:ext uri="{FF2B5EF4-FFF2-40B4-BE49-F238E27FC236}">
                <a16:creationId xmlns:a16="http://schemas.microsoft.com/office/drawing/2014/main" id="{58C5D788-612A-6042-9600-919462A9A2D1}"/>
              </a:ext>
            </a:extLst>
          </p:cNvPr>
          <p:cNvSpPr>
            <a:spLocks noGrp="1"/>
          </p:cNvSpPr>
          <p:nvPr>
            <p:ph sz="half" idx="2"/>
          </p:nvPr>
        </p:nvSpPr>
        <p:spPr>
          <a:xfrm>
            <a:off x="420514" y="1846743"/>
            <a:ext cx="5354265"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3">
            <a:extLst>
              <a:ext uri="{FF2B5EF4-FFF2-40B4-BE49-F238E27FC236}">
                <a16:creationId xmlns:a16="http://schemas.microsoft.com/office/drawing/2014/main" id="{3EEEDC0B-7484-E346-BDFF-3AF27EB1BC15}"/>
              </a:ext>
            </a:extLst>
          </p:cNvPr>
          <p:cNvSpPr>
            <a:spLocks noGrp="1"/>
          </p:cNvSpPr>
          <p:nvPr>
            <p:ph sz="half" idx="13"/>
          </p:nvPr>
        </p:nvSpPr>
        <p:spPr>
          <a:xfrm>
            <a:off x="6406231" y="1846743"/>
            <a:ext cx="5354265"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055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lum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F5D5-9311-C84D-ADFD-E6C1CA0AB1E4}"/>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3" name="Content Placeholder 2">
            <a:extLst>
              <a:ext uri="{FF2B5EF4-FFF2-40B4-BE49-F238E27FC236}">
                <a16:creationId xmlns:a16="http://schemas.microsoft.com/office/drawing/2014/main" id="{16463BC0-CB1E-C34A-9359-1D4875DAC168}"/>
              </a:ext>
            </a:extLst>
          </p:cNvPr>
          <p:cNvSpPr>
            <a:spLocks noGrp="1"/>
          </p:cNvSpPr>
          <p:nvPr>
            <p:ph sz="half" idx="1"/>
          </p:nvPr>
        </p:nvSpPr>
        <p:spPr>
          <a:xfrm>
            <a:off x="420514" y="1851010"/>
            <a:ext cx="11339982"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E7B97DBB-C93D-FA4A-ADCB-D2B7836D8E45}"/>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7" name="Slide Number Placeholder 6">
            <a:extLst>
              <a:ext uri="{FF2B5EF4-FFF2-40B4-BE49-F238E27FC236}">
                <a16:creationId xmlns:a16="http://schemas.microsoft.com/office/drawing/2014/main" id="{F581C65F-14CB-7646-8176-7D9ADEA8D6EF}"/>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pic>
        <p:nvPicPr>
          <p:cNvPr id="13" name="Picture 12">
            <a:extLst>
              <a:ext uri="{FF2B5EF4-FFF2-40B4-BE49-F238E27FC236}">
                <a16:creationId xmlns:a16="http://schemas.microsoft.com/office/drawing/2014/main" id="{47787D22-AA22-E143-B354-EC80B8F8F7CA}"/>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14" name="Picture 13">
            <a:extLst>
              <a:ext uri="{FF2B5EF4-FFF2-40B4-BE49-F238E27FC236}">
                <a16:creationId xmlns:a16="http://schemas.microsoft.com/office/drawing/2014/main" id="{7B1024C2-A29A-F743-9886-DAAC64CA1614}"/>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15" name="TextBox 14">
            <a:extLst>
              <a:ext uri="{FF2B5EF4-FFF2-40B4-BE49-F238E27FC236}">
                <a16:creationId xmlns:a16="http://schemas.microsoft.com/office/drawing/2014/main" id="{3FAE1208-CAB5-0349-84A2-3F632D047E9A}"/>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Tree>
    <p:extLst>
      <p:ext uri="{BB962C8B-B14F-4D97-AF65-F5344CB8AC3E}">
        <p14:creationId xmlns:p14="http://schemas.microsoft.com/office/powerpoint/2010/main" val="3452273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Column with Call-ou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B0961EEB-81B0-F44A-9BB5-E09EA4E639C2}"/>
              </a:ext>
            </a:extLst>
          </p:cNvPr>
          <p:cNvSpPr>
            <a:spLocks noGrp="1"/>
          </p:cNvSpPr>
          <p:nvPr>
            <p:ph sz="half" idx="2"/>
          </p:nvPr>
        </p:nvSpPr>
        <p:spPr>
          <a:xfrm>
            <a:off x="4016999" y="1851010"/>
            <a:ext cx="7743498"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Tree>
    <p:extLst>
      <p:ext uri="{BB962C8B-B14F-4D97-AF65-F5344CB8AC3E}">
        <p14:creationId xmlns:p14="http://schemas.microsoft.com/office/powerpoint/2010/main" val="6891549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with Char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3" name="Chart Placeholder 2">
            <a:extLst>
              <a:ext uri="{FF2B5EF4-FFF2-40B4-BE49-F238E27FC236}">
                <a16:creationId xmlns:a16="http://schemas.microsoft.com/office/drawing/2014/main" id="{41391BDF-EF63-E74A-9EBC-5815CDD0E736}"/>
              </a:ext>
            </a:extLst>
          </p:cNvPr>
          <p:cNvSpPr>
            <a:spLocks noGrp="1"/>
          </p:cNvSpPr>
          <p:nvPr>
            <p:ph type="chart" sz="quarter" idx="13"/>
          </p:nvPr>
        </p:nvSpPr>
        <p:spPr>
          <a:xfrm>
            <a:off x="4016999" y="1851011"/>
            <a:ext cx="7765426" cy="4232290"/>
          </a:xfrm>
        </p:spPr>
        <p:txBody>
          <a:bodyPr/>
          <a:lstStyle/>
          <a:p>
            <a:r>
              <a:rPr lang="en-US"/>
              <a:t>Click icon to add chart</a:t>
            </a:r>
          </a:p>
        </p:txBody>
      </p:sp>
    </p:spTree>
    <p:extLst>
      <p:ext uri="{BB962C8B-B14F-4D97-AF65-F5344CB8AC3E}">
        <p14:creationId xmlns:p14="http://schemas.microsoft.com/office/powerpoint/2010/main" val="3679429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Column with Tab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4" name="Table Placeholder 3">
            <a:extLst>
              <a:ext uri="{FF2B5EF4-FFF2-40B4-BE49-F238E27FC236}">
                <a16:creationId xmlns:a16="http://schemas.microsoft.com/office/drawing/2014/main" id="{F84F8877-B4A8-824A-8C9D-A50927D51F39}"/>
              </a:ext>
            </a:extLst>
          </p:cNvPr>
          <p:cNvSpPr>
            <a:spLocks noGrp="1"/>
          </p:cNvSpPr>
          <p:nvPr>
            <p:ph type="tbl" sz="quarter" idx="13"/>
          </p:nvPr>
        </p:nvSpPr>
        <p:spPr>
          <a:xfrm>
            <a:off x="4016375" y="1851011"/>
            <a:ext cx="7743825" cy="4351338"/>
          </a:xfrm>
        </p:spPr>
        <p:txBody>
          <a:bodyPr/>
          <a:lstStyle/>
          <a:p>
            <a:r>
              <a:rPr lang="en-US"/>
              <a:t>Click icon to add table</a:t>
            </a:r>
          </a:p>
        </p:txBody>
      </p:sp>
    </p:spTree>
    <p:extLst>
      <p:ext uri="{BB962C8B-B14F-4D97-AF65-F5344CB8AC3E}">
        <p14:creationId xmlns:p14="http://schemas.microsoft.com/office/powerpoint/2010/main" val="3446487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Column with Pictur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3" name="Picture Placeholder 2">
            <a:extLst>
              <a:ext uri="{FF2B5EF4-FFF2-40B4-BE49-F238E27FC236}">
                <a16:creationId xmlns:a16="http://schemas.microsoft.com/office/drawing/2014/main" id="{9DDCA467-B0CB-FE47-A9DF-330F992E9FC9}"/>
              </a:ext>
            </a:extLst>
          </p:cNvPr>
          <p:cNvSpPr>
            <a:spLocks noGrp="1"/>
          </p:cNvSpPr>
          <p:nvPr>
            <p:ph type="pic" sz="quarter" idx="13"/>
          </p:nvPr>
        </p:nvSpPr>
        <p:spPr>
          <a:xfrm>
            <a:off x="4016375" y="1851011"/>
            <a:ext cx="7743825" cy="4351338"/>
          </a:xfrm>
        </p:spPr>
        <p:txBody>
          <a:bodyPr/>
          <a:lstStyle/>
          <a:p>
            <a:r>
              <a:rPr lang="en-US"/>
              <a:t>Click icon to add picture</a:t>
            </a:r>
          </a:p>
        </p:txBody>
      </p:sp>
    </p:spTree>
    <p:extLst>
      <p:ext uri="{BB962C8B-B14F-4D97-AF65-F5344CB8AC3E}">
        <p14:creationId xmlns:p14="http://schemas.microsoft.com/office/powerpoint/2010/main" val="839140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olumn with Picture 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F5D5-9311-C84D-ADFD-E6C1CA0AB1E4}"/>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6" name="Footer Placeholder 5">
            <a:extLst>
              <a:ext uri="{FF2B5EF4-FFF2-40B4-BE49-F238E27FC236}">
                <a16:creationId xmlns:a16="http://schemas.microsoft.com/office/drawing/2014/main" id="{E7B97DBB-C93D-FA4A-ADCB-D2B7836D8E45}"/>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7" name="Slide Number Placeholder 6">
            <a:extLst>
              <a:ext uri="{FF2B5EF4-FFF2-40B4-BE49-F238E27FC236}">
                <a16:creationId xmlns:a16="http://schemas.microsoft.com/office/drawing/2014/main" id="{F581C65F-14CB-7646-8176-7D9ADEA8D6EF}"/>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11" name="Straight Connector 10">
            <a:extLst>
              <a:ext uri="{FF2B5EF4-FFF2-40B4-BE49-F238E27FC236}">
                <a16:creationId xmlns:a16="http://schemas.microsoft.com/office/drawing/2014/main" id="{8F859EE4-145A-C94B-BD7C-259ED2244EE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7787D22-AA22-E143-B354-EC80B8F8F7CA}"/>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14" name="Picture 13">
            <a:extLst>
              <a:ext uri="{FF2B5EF4-FFF2-40B4-BE49-F238E27FC236}">
                <a16:creationId xmlns:a16="http://schemas.microsoft.com/office/drawing/2014/main" id="{7B1024C2-A29A-F743-9886-DAAC64CA1614}"/>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15" name="TextBox 14">
            <a:extLst>
              <a:ext uri="{FF2B5EF4-FFF2-40B4-BE49-F238E27FC236}">
                <a16:creationId xmlns:a16="http://schemas.microsoft.com/office/drawing/2014/main" id="{3FAE1208-CAB5-0349-84A2-3F632D047E9A}"/>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22" name="Content Placeholder 3">
            <a:extLst>
              <a:ext uri="{FF2B5EF4-FFF2-40B4-BE49-F238E27FC236}">
                <a16:creationId xmlns:a16="http://schemas.microsoft.com/office/drawing/2014/main" id="{58C5D788-612A-6042-9600-919462A9A2D1}"/>
              </a:ext>
            </a:extLst>
          </p:cNvPr>
          <p:cNvSpPr>
            <a:spLocks noGrp="1"/>
          </p:cNvSpPr>
          <p:nvPr>
            <p:ph sz="half" idx="2"/>
          </p:nvPr>
        </p:nvSpPr>
        <p:spPr>
          <a:xfrm>
            <a:off x="420514" y="1846743"/>
            <a:ext cx="5354265"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B69FDEE7-9057-C446-A6F4-5867D5DA4D3F}"/>
              </a:ext>
            </a:extLst>
          </p:cNvPr>
          <p:cNvSpPr>
            <a:spLocks noGrp="1"/>
          </p:cNvSpPr>
          <p:nvPr>
            <p:ph type="pic" sz="quarter" idx="13"/>
          </p:nvPr>
        </p:nvSpPr>
        <p:spPr>
          <a:xfrm>
            <a:off x="6406230" y="1846743"/>
            <a:ext cx="5354265" cy="4306243"/>
          </a:xfrm>
        </p:spPr>
        <p:txBody>
          <a:bodyPr/>
          <a:lstStyle/>
          <a:p>
            <a:r>
              <a:rPr lang="en-US"/>
              <a:t>Click icon to add picture</a:t>
            </a:r>
          </a:p>
        </p:txBody>
      </p:sp>
    </p:spTree>
    <p:extLst>
      <p:ext uri="{BB962C8B-B14F-4D97-AF65-F5344CB8AC3E}">
        <p14:creationId xmlns:p14="http://schemas.microsoft.com/office/powerpoint/2010/main" val="3069537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 Column with Info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FE9D1E-45BD-6743-8D9B-FAFB57D69E71}"/>
              </a:ext>
            </a:extLst>
          </p:cNvPr>
          <p:cNvSpPr/>
          <p:nvPr userDrawn="1"/>
        </p:nvSpPr>
        <p:spPr>
          <a:xfrm>
            <a:off x="4016999" y="1851010"/>
            <a:ext cx="7765098" cy="4351338"/>
          </a:xfrm>
          <a:prstGeom prst="rect">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B0961EEB-81B0-F44A-9BB5-E09EA4E639C2}"/>
              </a:ext>
            </a:extLst>
          </p:cNvPr>
          <p:cNvSpPr>
            <a:spLocks noGrp="1"/>
          </p:cNvSpPr>
          <p:nvPr>
            <p:ph sz="half" idx="2" hasCustomPrompt="1"/>
          </p:nvPr>
        </p:nvSpPr>
        <p:spPr>
          <a:xfrm>
            <a:off x="4514099" y="2426400"/>
            <a:ext cx="3204001" cy="1663200"/>
          </a:xfrm>
        </p:spPr>
        <p:txBody>
          <a:bodyPr>
            <a:noAutofit/>
          </a:bodyPr>
          <a:lstStyle>
            <a:lvl1pPr algn="ctr">
              <a:defRPr sz="4000" b="1" i="0" cap="all" baseline="0">
                <a:solidFill>
                  <a:srgbClr val="414042"/>
                </a:solidFill>
                <a:latin typeface="Montserrat" pitchFamily="2" charset="77"/>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Add numbers here</a:t>
            </a:r>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25" name="Content Placeholder 2">
            <a:extLst>
              <a:ext uri="{FF2B5EF4-FFF2-40B4-BE49-F238E27FC236}">
                <a16:creationId xmlns:a16="http://schemas.microsoft.com/office/drawing/2014/main" id="{942D3ACA-34E1-6A43-BFF7-68CFB23B86A1}"/>
              </a:ext>
            </a:extLst>
          </p:cNvPr>
          <p:cNvSpPr>
            <a:spLocks noGrp="1"/>
          </p:cNvSpPr>
          <p:nvPr>
            <p:ph sz="half" idx="14"/>
          </p:nvPr>
        </p:nvSpPr>
        <p:spPr>
          <a:xfrm>
            <a:off x="4514099" y="4223280"/>
            <a:ext cx="3204001" cy="147912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a:t>Edit Master text styles</a:t>
            </a:r>
          </a:p>
        </p:txBody>
      </p:sp>
      <p:sp>
        <p:nvSpPr>
          <p:cNvPr id="26" name="Content Placeholder 3">
            <a:extLst>
              <a:ext uri="{FF2B5EF4-FFF2-40B4-BE49-F238E27FC236}">
                <a16:creationId xmlns:a16="http://schemas.microsoft.com/office/drawing/2014/main" id="{CDD04607-344B-A041-B902-60807092DCE0}"/>
              </a:ext>
            </a:extLst>
          </p:cNvPr>
          <p:cNvSpPr>
            <a:spLocks noGrp="1"/>
          </p:cNvSpPr>
          <p:nvPr>
            <p:ph sz="half" idx="15" hasCustomPrompt="1"/>
          </p:nvPr>
        </p:nvSpPr>
        <p:spPr>
          <a:xfrm>
            <a:off x="8148098" y="2426400"/>
            <a:ext cx="3204001" cy="1663200"/>
          </a:xfrm>
        </p:spPr>
        <p:txBody>
          <a:bodyPr>
            <a:noAutofit/>
          </a:bodyPr>
          <a:lstStyle>
            <a:lvl1pPr algn="ctr">
              <a:defRPr sz="4000" b="1" i="0" cap="all" baseline="0">
                <a:solidFill>
                  <a:srgbClr val="414042"/>
                </a:solidFill>
                <a:latin typeface="Montserrat" pitchFamily="2" charset="77"/>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Add numbers here</a:t>
            </a:r>
          </a:p>
        </p:txBody>
      </p:sp>
      <p:sp>
        <p:nvSpPr>
          <p:cNvPr id="27" name="Content Placeholder 2">
            <a:extLst>
              <a:ext uri="{FF2B5EF4-FFF2-40B4-BE49-F238E27FC236}">
                <a16:creationId xmlns:a16="http://schemas.microsoft.com/office/drawing/2014/main" id="{8EBF95D0-A356-8D44-9983-833FCAA3CD13}"/>
              </a:ext>
            </a:extLst>
          </p:cNvPr>
          <p:cNvSpPr>
            <a:spLocks noGrp="1"/>
          </p:cNvSpPr>
          <p:nvPr>
            <p:ph sz="half" idx="16"/>
          </p:nvPr>
        </p:nvSpPr>
        <p:spPr>
          <a:xfrm>
            <a:off x="8148098" y="4223280"/>
            <a:ext cx="3204001" cy="147912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a:t>Edit Master text styles</a:t>
            </a:r>
          </a:p>
        </p:txBody>
      </p:sp>
    </p:spTree>
    <p:extLst>
      <p:ext uri="{BB962C8B-B14F-4D97-AF65-F5344CB8AC3E}">
        <p14:creationId xmlns:p14="http://schemas.microsoft.com/office/powerpoint/2010/main" val="3877902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9167F0-1A45-7D46-A4A8-B4EA4F21A792}"/>
              </a:ext>
            </a:extLst>
          </p:cNvPr>
          <p:cNvSpPr/>
          <p:nvPr userDrawn="1"/>
        </p:nvSpPr>
        <p:spPr>
          <a:xfrm>
            <a:off x="0" y="0"/>
            <a:ext cx="12192000" cy="6858000"/>
          </a:xfrm>
          <a:prstGeom prst="rect">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01CF4A0F-1661-BD48-AEA1-281077421BF6}"/>
              </a:ext>
            </a:extLst>
          </p:cNvPr>
          <p:cNvPicPr>
            <a:picLocks noChangeAspect="1"/>
          </p:cNvPicPr>
          <p:nvPr userDrawn="1"/>
        </p:nvPicPr>
        <p:blipFill rotWithShape="1">
          <a:blip r:embed="rId2"/>
          <a:srcRect l="57356" b="44324"/>
          <a:stretch/>
        </p:blipFill>
        <p:spPr>
          <a:xfrm>
            <a:off x="0" y="3962400"/>
            <a:ext cx="2355850" cy="3153559"/>
          </a:xfrm>
          <a:prstGeom prst="rect">
            <a:avLst/>
          </a:prstGeom>
        </p:spPr>
      </p:pic>
      <p:pic>
        <p:nvPicPr>
          <p:cNvPr id="17" name="Picture 16">
            <a:extLst>
              <a:ext uri="{FF2B5EF4-FFF2-40B4-BE49-F238E27FC236}">
                <a16:creationId xmlns:a16="http://schemas.microsoft.com/office/drawing/2014/main" id="{ADE3A800-706E-364C-B4CF-94BA7AB4539E}"/>
              </a:ext>
            </a:extLst>
          </p:cNvPr>
          <p:cNvPicPr>
            <a:picLocks noChangeAspect="1"/>
          </p:cNvPicPr>
          <p:nvPr userDrawn="1"/>
        </p:nvPicPr>
        <p:blipFill>
          <a:blip r:embed="rId3"/>
          <a:stretch>
            <a:fillRect/>
          </a:stretch>
        </p:blipFill>
        <p:spPr>
          <a:xfrm>
            <a:off x="10236200" y="0"/>
            <a:ext cx="1955800" cy="2171700"/>
          </a:xfrm>
          <a:prstGeom prst="rect">
            <a:avLst/>
          </a:prstGeom>
        </p:spPr>
      </p:pic>
      <p:sp>
        <p:nvSpPr>
          <p:cNvPr id="3" name="Content Placeholder 2">
            <a:extLst>
              <a:ext uri="{FF2B5EF4-FFF2-40B4-BE49-F238E27FC236}">
                <a16:creationId xmlns:a16="http://schemas.microsoft.com/office/drawing/2014/main" id="{16463BC0-CB1E-C34A-9359-1D4875DAC168}"/>
              </a:ext>
            </a:extLst>
          </p:cNvPr>
          <p:cNvSpPr>
            <a:spLocks noGrp="1"/>
          </p:cNvSpPr>
          <p:nvPr>
            <p:ph sz="half" idx="1" hasCustomPrompt="1"/>
          </p:nvPr>
        </p:nvSpPr>
        <p:spPr>
          <a:xfrm>
            <a:off x="3409294" y="1710541"/>
            <a:ext cx="5297211" cy="258785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vl2pPr algn="r">
              <a:defRPr sz="1800" b="1" i="0" cap="all" baseline="0">
                <a:solidFill>
                  <a:schemeClr val="bg1"/>
                </a:solidFill>
                <a:latin typeface="Montserrat" pitchFamily="2" charset="77"/>
              </a:defRPr>
            </a:lvl2pPr>
            <a:lvl3pPr>
              <a:defRPr sz="1600"/>
            </a:lvl3pPr>
            <a:lvl4pPr>
              <a:defRPr sz="1400"/>
            </a:lvl4pPr>
            <a:lvl5pPr>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quote here, Insert quote here, Insert quote here, Insert quote here.</a:t>
            </a:r>
          </a:p>
        </p:txBody>
      </p:sp>
      <p:sp>
        <p:nvSpPr>
          <p:cNvPr id="18" name="Content Placeholder 2">
            <a:extLst>
              <a:ext uri="{FF2B5EF4-FFF2-40B4-BE49-F238E27FC236}">
                <a16:creationId xmlns:a16="http://schemas.microsoft.com/office/drawing/2014/main" id="{5736702E-17BB-664D-817E-A433C2EA76BF}"/>
              </a:ext>
            </a:extLst>
          </p:cNvPr>
          <p:cNvSpPr>
            <a:spLocks noGrp="1"/>
          </p:cNvSpPr>
          <p:nvPr>
            <p:ph sz="half" idx="10" hasCustomPrompt="1"/>
          </p:nvPr>
        </p:nvSpPr>
        <p:spPr>
          <a:xfrm>
            <a:off x="3409294" y="4468141"/>
            <a:ext cx="5297211" cy="121985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cap="all" baseline="0">
                <a:solidFill>
                  <a:schemeClr val="bg1"/>
                </a:solidFill>
                <a:latin typeface="Montserrat" pitchFamily="2" charset="77"/>
              </a:defRPr>
            </a:lvl1pPr>
            <a:lvl2pPr algn="r">
              <a:defRPr sz="1800" b="1" i="0" cap="all" baseline="0">
                <a:solidFill>
                  <a:schemeClr val="bg1"/>
                </a:solidFill>
                <a:latin typeface="Montserrat" pitchFamily="2" charset="77"/>
              </a:defRPr>
            </a:lvl2pPr>
            <a:lvl3pPr>
              <a:defRPr sz="1600"/>
            </a:lvl3pPr>
            <a:lvl4pPr>
              <a:defRPr sz="1400"/>
            </a:lvl4pPr>
            <a:lvl5pPr>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NAME NAME</a:t>
            </a:r>
          </a:p>
        </p:txBody>
      </p:sp>
    </p:spTree>
    <p:extLst>
      <p:ext uri="{BB962C8B-B14F-4D97-AF65-F5344CB8AC3E}">
        <p14:creationId xmlns:p14="http://schemas.microsoft.com/office/powerpoint/2010/main" val="1339735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F67117-4CFE-2B45-A2D2-62B14F1D9CD7}"/>
              </a:ext>
            </a:extLst>
          </p:cNvPr>
          <p:cNvSpPr/>
          <p:nvPr userDrawn="1"/>
        </p:nvSpPr>
        <p:spPr>
          <a:xfrm>
            <a:off x="0" y="0"/>
            <a:ext cx="12192000" cy="6858000"/>
          </a:xfrm>
          <a:prstGeom prst="rect">
            <a:avLst/>
          </a:prstGeom>
          <a:solidFill>
            <a:srgbClr val="005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D0C2D9-02BD-C34E-B1DA-96BE5ADA4E29}"/>
              </a:ext>
            </a:extLst>
          </p:cNvPr>
          <p:cNvSpPr>
            <a:spLocks noGrp="1"/>
          </p:cNvSpPr>
          <p:nvPr>
            <p:ph type="title" hasCustomPrompt="1"/>
          </p:nvPr>
        </p:nvSpPr>
        <p:spPr>
          <a:xfrm>
            <a:off x="826813" y="1130400"/>
            <a:ext cx="7390550" cy="2187126"/>
          </a:xfrm>
        </p:spPr>
        <p:txBody>
          <a:bodyPr anchor="b">
            <a:normAutofit/>
          </a:bodyPr>
          <a:lstStyle>
            <a:lvl1pPr>
              <a:defRPr sz="4800" cap="all" baseline="0">
                <a:solidFill>
                  <a:schemeClr val="bg1"/>
                </a:solidFill>
              </a:defRPr>
            </a:lvl1pPr>
          </a:lstStyle>
          <a:p>
            <a:r>
              <a:rPr lang="en-US" dirty="0"/>
              <a:t>New section title</a:t>
            </a:r>
          </a:p>
        </p:txBody>
      </p:sp>
      <p:sp>
        <p:nvSpPr>
          <p:cNvPr id="10" name="Right Triangle 9">
            <a:extLst>
              <a:ext uri="{FF2B5EF4-FFF2-40B4-BE49-F238E27FC236}">
                <a16:creationId xmlns:a16="http://schemas.microsoft.com/office/drawing/2014/main" id="{6347CF9A-4E81-6944-A2FE-8D81D87ABBD9}"/>
              </a:ext>
            </a:extLst>
          </p:cNvPr>
          <p:cNvSpPr/>
          <p:nvPr userDrawn="1"/>
        </p:nvSpPr>
        <p:spPr>
          <a:xfrm flipH="1">
            <a:off x="6263614" y="1270000"/>
            <a:ext cx="5928386" cy="5588000"/>
          </a:xfrm>
          <a:prstGeom prst="rtTriangle">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FED99B10-91A6-4D47-B648-75419E0CCC18}"/>
              </a:ext>
            </a:extLst>
          </p:cNvPr>
          <p:cNvSpPr>
            <a:spLocks noGrp="1"/>
          </p:cNvSpPr>
          <p:nvPr>
            <p:ph type="body" idx="1"/>
          </p:nvPr>
        </p:nvSpPr>
        <p:spPr>
          <a:xfrm>
            <a:off x="849587" y="3573615"/>
            <a:ext cx="4532587"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562326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F59F1B-EEE5-C643-861D-1ABCE39AFF80}"/>
              </a:ext>
            </a:extLst>
          </p:cNvPr>
          <p:cNvSpPr/>
          <p:nvPr userDrawn="1"/>
        </p:nvSpPr>
        <p:spPr>
          <a:xfrm>
            <a:off x="0" y="0"/>
            <a:ext cx="12192000"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F94E64BE-E782-F34D-A2D8-D1499559080E}"/>
              </a:ext>
            </a:extLst>
          </p:cNvPr>
          <p:cNvSpPr/>
          <p:nvPr userDrawn="1"/>
        </p:nvSpPr>
        <p:spPr>
          <a:xfrm flipH="1">
            <a:off x="6263614" y="1270000"/>
            <a:ext cx="5928386" cy="5588000"/>
          </a:xfrm>
          <a:prstGeom prst="rtTriangle">
            <a:avLst/>
          </a:prstGeom>
          <a:solidFill>
            <a:srgbClr val="005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D99B10-91A6-4D47-B648-75419E0CCC18}"/>
              </a:ext>
            </a:extLst>
          </p:cNvPr>
          <p:cNvSpPr>
            <a:spLocks noGrp="1"/>
          </p:cNvSpPr>
          <p:nvPr>
            <p:ph type="body" idx="1"/>
          </p:nvPr>
        </p:nvSpPr>
        <p:spPr>
          <a:xfrm>
            <a:off x="849587" y="3573615"/>
            <a:ext cx="4532587"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itle 1">
            <a:extLst>
              <a:ext uri="{FF2B5EF4-FFF2-40B4-BE49-F238E27FC236}">
                <a16:creationId xmlns:a16="http://schemas.microsoft.com/office/drawing/2014/main" id="{205A136A-C93F-3B48-A2D4-C136678AF665}"/>
              </a:ext>
            </a:extLst>
          </p:cNvPr>
          <p:cNvSpPr>
            <a:spLocks noGrp="1"/>
          </p:cNvSpPr>
          <p:nvPr>
            <p:ph type="title" hasCustomPrompt="1"/>
          </p:nvPr>
        </p:nvSpPr>
        <p:spPr>
          <a:xfrm>
            <a:off x="826813" y="1130400"/>
            <a:ext cx="7390550" cy="2187126"/>
          </a:xfrm>
        </p:spPr>
        <p:txBody>
          <a:bodyPr anchor="b">
            <a:normAutofit/>
          </a:bodyPr>
          <a:lstStyle>
            <a:lvl1pPr>
              <a:defRPr sz="4800" cap="all" baseline="0">
                <a:solidFill>
                  <a:schemeClr val="bg1"/>
                </a:solidFill>
              </a:defRPr>
            </a:lvl1pPr>
          </a:lstStyle>
          <a:p>
            <a:r>
              <a:rPr lang="en-US" dirty="0"/>
              <a:t>New section title</a:t>
            </a:r>
          </a:p>
        </p:txBody>
      </p:sp>
    </p:spTree>
    <p:extLst>
      <p:ext uri="{BB962C8B-B14F-4D97-AF65-F5344CB8AC3E}">
        <p14:creationId xmlns:p14="http://schemas.microsoft.com/office/powerpoint/2010/main" val="595657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21A3C3-F8CC-E04D-922D-189C686C8473}"/>
              </a:ext>
            </a:extLst>
          </p:cNvPr>
          <p:cNvSpPr/>
          <p:nvPr userDrawn="1"/>
        </p:nvSpPr>
        <p:spPr>
          <a:xfrm>
            <a:off x="0" y="0"/>
            <a:ext cx="12192000" cy="6858000"/>
          </a:xfrm>
          <a:prstGeom prst="rect">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F395B2D7-A8F6-8C49-B8DC-C9931EF7CDE9}"/>
              </a:ext>
            </a:extLst>
          </p:cNvPr>
          <p:cNvSpPr/>
          <p:nvPr userDrawn="1"/>
        </p:nvSpPr>
        <p:spPr>
          <a:xfrm flipH="1">
            <a:off x="6263614" y="1270000"/>
            <a:ext cx="5928386" cy="5588000"/>
          </a:xfrm>
          <a:prstGeom prst="rtTriangle">
            <a:avLst/>
          </a:prstGeom>
          <a:solidFill>
            <a:srgbClr val="005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D99B10-91A6-4D47-B648-75419E0CCC18}"/>
              </a:ext>
            </a:extLst>
          </p:cNvPr>
          <p:cNvSpPr>
            <a:spLocks noGrp="1"/>
          </p:cNvSpPr>
          <p:nvPr>
            <p:ph type="body" idx="1"/>
          </p:nvPr>
        </p:nvSpPr>
        <p:spPr>
          <a:xfrm>
            <a:off x="849587" y="3573615"/>
            <a:ext cx="4532587"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itle 1">
            <a:extLst>
              <a:ext uri="{FF2B5EF4-FFF2-40B4-BE49-F238E27FC236}">
                <a16:creationId xmlns:a16="http://schemas.microsoft.com/office/drawing/2014/main" id="{D98FE6AC-373C-C04D-82D1-81211D1397DF}"/>
              </a:ext>
            </a:extLst>
          </p:cNvPr>
          <p:cNvSpPr>
            <a:spLocks noGrp="1"/>
          </p:cNvSpPr>
          <p:nvPr>
            <p:ph type="title" hasCustomPrompt="1"/>
          </p:nvPr>
        </p:nvSpPr>
        <p:spPr>
          <a:xfrm>
            <a:off x="826813" y="1130400"/>
            <a:ext cx="7390550" cy="2187126"/>
          </a:xfrm>
        </p:spPr>
        <p:txBody>
          <a:bodyPr anchor="b">
            <a:normAutofit/>
          </a:bodyPr>
          <a:lstStyle>
            <a:lvl1pPr>
              <a:defRPr sz="4800" cap="all" baseline="0">
                <a:solidFill>
                  <a:schemeClr val="bg1"/>
                </a:solidFill>
              </a:defRPr>
            </a:lvl1pPr>
          </a:lstStyle>
          <a:p>
            <a:r>
              <a:rPr lang="en-US" dirty="0"/>
              <a:t>New section title</a:t>
            </a:r>
          </a:p>
        </p:txBody>
      </p:sp>
    </p:spTree>
    <p:extLst>
      <p:ext uri="{BB962C8B-B14F-4D97-AF65-F5344CB8AC3E}">
        <p14:creationId xmlns:p14="http://schemas.microsoft.com/office/powerpoint/2010/main" val="1013844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9167F0-1A45-7D46-A4A8-B4EA4F21A792}"/>
              </a:ext>
            </a:extLst>
          </p:cNvPr>
          <p:cNvSpPr/>
          <p:nvPr userDrawn="1"/>
        </p:nvSpPr>
        <p:spPr>
          <a:xfrm>
            <a:off x="0" y="0"/>
            <a:ext cx="12192000" cy="6858000"/>
          </a:xfrm>
          <a:prstGeom prst="rect">
            <a:avLst/>
          </a:prstGeom>
          <a:solidFill>
            <a:srgbClr val="005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6463BC0-CB1E-C34A-9359-1D4875DAC168}"/>
              </a:ext>
            </a:extLst>
          </p:cNvPr>
          <p:cNvSpPr>
            <a:spLocks noGrp="1"/>
          </p:cNvSpPr>
          <p:nvPr>
            <p:ph sz="half" idx="1"/>
          </p:nvPr>
        </p:nvSpPr>
        <p:spPr>
          <a:xfrm>
            <a:off x="1458095" y="4060800"/>
            <a:ext cx="2156305" cy="118800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a:t>Edit Master text styles</a:t>
            </a:r>
          </a:p>
        </p:txBody>
      </p:sp>
      <p:sp>
        <p:nvSpPr>
          <p:cNvPr id="6" name="Content Placeholder 2">
            <a:extLst>
              <a:ext uri="{FF2B5EF4-FFF2-40B4-BE49-F238E27FC236}">
                <a16:creationId xmlns:a16="http://schemas.microsoft.com/office/drawing/2014/main" id="{9C84D095-C3B8-3A48-B8A0-E2395E133DDF}"/>
              </a:ext>
            </a:extLst>
          </p:cNvPr>
          <p:cNvSpPr>
            <a:spLocks noGrp="1"/>
          </p:cNvSpPr>
          <p:nvPr>
            <p:ph sz="half" idx="10"/>
          </p:nvPr>
        </p:nvSpPr>
        <p:spPr>
          <a:xfrm>
            <a:off x="5017847" y="4053600"/>
            <a:ext cx="2156305" cy="118800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a:t>Edit Master text styles</a:t>
            </a:r>
          </a:p>
        </p:txBody>
      </p:sp>
      <p:sp>
        <p:nvSpPr>
          <p:cNvPr id="7" name="Content Placeholder 2">
            <a:extLst>
              <a:ext uri="{FF2B5EF4-FFF2-40B4-BE49-F238E27FC236}">
                <a16:creationId xmlns:a16="http://schemas.microsoft.com/office/drawing/2014/main" id="{4052B84D-ECAA-4D4E-91D8-84059B9D9BC6}"/>
              </a:ext>
            </a:extLst>
          </p:cNvPr>
          <p:cNvSpPr>
            <a:spLocks noGrp="1"/>
          </p:cNvSpPr>
          <p:nvPr>
            <p:ph sz="half" idx="11"/>
          </p:nvPr>
        </p:nvSpPr>
        <p:spPr>
          <a:xfrm>
            <a:off x="8577600" y="4060800"/>
            <a:ext cx="2156305" cy="118800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a:t>Edit Master text styles</a:t>
            </a:r>
          </a:p>
        </p:txBody>
      </p:sp>
      <p:sp>
        <p:nvSpPr>
          <p:cNvPr id="4" name="Picture Placeholder 3">
            <a:extLst>
              <a:ext uri="{FF2B5EF4-FFF2-40B4-BE49-F238E27FC236}">
                <a16:creationId xmlns:a16="http://schemas.microsoft.com/office/drawing/2014/main" id="{C4B36B59-87D2-A34D-8491-3F32BD2BAFE6}"/>
              </a:ext>
            </a:extLst>
          </p:cNvPr>
          <p:cNvSpPr>
            <a:spLocks noGrp="1"/>
          </p:cNvSpPr>
          <p:nvPr>
            <p:ph type="pic" sz="quarter" idx="12" hasCustomPrompt="1"/>
          </p:nvPr>
        </p:nvSpPr>
        <p:spPr>
          <a:xfrm>
            <a:off x="1457325" y="1692273"/>
            <a:ext cx="2156305" cy="2157984"/>
          </a:xfrm>
        </p:spPr>
        <p:txBody>
          <a:bodyPr/>
          <a:lstStyle/>
          <a:p>
            <a:r>
              <a:rPr lang="en-US" dirty="0"/>
              <a:t>             </a:t>
            </a:r>
          </a:p>
        </p:txBody>
      </p:sp>
      <p:sp>
        <p:nvSpPr>
          <p:cNvPr id="11" name="Picture Placeholder 3">
            <a:extLst>
              <a:ext uri="{FF2B5EF4-FFF2-40B4-BE49-F238E27FC236}">
                <a16:creationId xmlns:a16="http://schemas.microsoft.com/office/drawing/2014/main" id="{404392E0-7B11-824E-BABC-45E4B5A47BE1}"/>
              </a:ext>
            </a:extLst>
          </p:cNvPr>
          <p:cNvSpPr>
            <a:spLocks noGrp="1"/>
          </p:cNvSpPr>
          <p:nvPr>
            <p:ph type="pic" sz="quarter" idx="13" hasCustomPrompt="1"/>
          </p:nvPr>
        </p:nvSpPr>
        <p:spPr>
          <a:xfrm>
            <a:off x="4999725" y="1692273"/>
            <a:ext cx="2156305" cy="2157984"/>
          </a:xfrm>
        </p:spPr>
        <p:txBody>
          <a:bodyPr/>
          <a:lstStyle/>
          <a:p>
            <a:r>
              <a:rPr lang="en-US" dirty="0"/>
              <a:t>             </a:t>
            </a:r>
          </a:p>
        </p:txBody>
      </p:sp>
      <p:sp>
        <p:nvSpPr>
          <p:cNvPr id="12" name="Picture Placeholder 3">
            <a:extLst>
              <a:ext uri="{FF2B5EF4-FFF2-40B4-BE49-F238E27FC236}">
                <a16:creationId xmlns:a16="http://schemas.microsoft.com/office/drawing/2014/main" id="{899C3BD0-21C0-7942-813C-7ACA20CF9C5B}"/>
              </a:ext>
            </a:extLst>
          </p:cNvPr>
          <p:cNvSpPr>
            <a:spLocks noGrp="1"/>
          </p:cNvSpPr>
          <p:nvPr>
            <p:ph type="pic" sz="quarter" idx="14" hasCustomPrompt="1"/>
          </p:nvPr>
        </p:nvSpPr>
        <p:spPr>
          <a:xfrm>
            <a:off x="8549325" y="1692273"/>
            <a:ext cx="2156305" cy="2157984"/>
          </a:xfrm>
        </p:spPr>
        <p:txBody>
          <a:bodyPr/>
          <a:lstStyle/>
          <a:p>
            <a:r>
              <a:rPr lang="en-US" dirty="0"/>
              <a:t>             </a:t>
            </a:r>
          </a:p>
        </p:txBody>
      </p:sp>
    </p:spTree>
    <p:extLst>
      <p:ext uri="{BB962C8B-B14F-4D97-AF65-F5344CB8AC3E}">
        <p14:creationId xmlns:p14="http://schemas.microsoft.com/office/powerpoint/2010/main" val="404439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AA7D0-DC91-924A-B476-5369EC7F61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C8A626-6860-F744-A0FE-8A2A0F9019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0C38CE-036D-E143-99C9-63370C23120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9AB83F-5A1E-3547-9BA0-70A4A63980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E3D58C-0EB4-3243-B479-CC5EC488AE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2E081C3-6AAE-F542-BB81-24F5E0EBB689}"/>
              </a:ext>
            </a:extLst>
          </p:cNvPr>
          <p:cNvSpPr>
            <a:spLocks noGrp="1"/>
          </p:cNvSpPr>
          <p:nvPr>
            <p:ph type="dt" sz="half" idx="10"/>
          </p:nvPr>
        </p:nvSpPr>
        <p:spPr/>
        <p:txBody>
          <a:bodyPr/>
          <a:lstStyle/>
          <a:p>
            <a:fld id="{83A02F2B-92DD-0044-A9C5-BA1B78F1C0DE}" type="datetimeFigureOut">
              <a:rPr lang="en-US" smtClean="0"/>
              <a:t>3/19/2025</a:t>
            </a:fld>
            <a:endParaRPr lang="en-US"/>
          </a:p>
        </p:txBody>
      </p:sp>
      <p:sp>
        <p:nvSpPr>
          <p:cNvPr id="8" name="Footer Placeholder 7">
            <a:extLst>
              <a:ext uri="{FF2B5EF4-FFF2-40B4-BE49-F238E27FC236}">
                <a16:creationId xmlns:a16="http://schemas.microsoft.com/office/drawing/2014/main" id="{5A91D333-4803-FC4F-AD15-FEB0D4B97D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CB9E3D-D2FA-034B-8056-BAE7EA9BC650}"/>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4018878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7872-6695-074B-979F-88934A686E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E3526E-42FD-6B45-8960-1DF2FFB9BF15}"/>
              </a:ext>
            </a:extLst>
          </p:cNvPr>
          <p:cNvSpPr>
            <a:spLocks noGrp="1"/>
          </p:cNvSpPr>
          <p:nvPr>
            <p:ph type="dt" sz="half" idx="10"/>
          </p:nvPr>
        </p:nvSpPr>
        <p:spPr/>
        <p:txBody>
          <a:bodyPr/>
          <a:lstStyle/>
          <a:p>
            <a:fld id="{83A02F2B-92DD-0044-A9C5-BA1B78F1C0DE}" type="datetimeFigureOut">
              <a:rPr lang="en-US" smtClean="0"/>
              <a:t>3/19/2025</a:t>
            </a:fld>
            <a:endParaRPr lang="en-US"/>
          </a:p>
        </p:txBody>
      </p:sp>
      <p:sp>
        <p:nvSpPr>
          <p:cNvPr id="4" name="Footer Placeholder 3">
            <a:extLst>
              <a:ext uri="{FF2B5EF4-FFF2-40B4-BE49-F238E27FC236}">
                <a16:creationId xmlns:a16="http://schemas.microsoft.com/office/drawing/2014/main" id="{08FC39FE-A4C9-3C40-9991-E295A6F83E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059C87-E8C0-4C42-A4D8-1EB89FCA7AAD}"/>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4291904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DAE09D-FBAD-4F4C-B987-6D7A4E35DC6C}"/>
              </a:ext>
            </a:extLst>
          </p:cNvPr>
          <p:cNvSpPr>
            <a:spLocks noGrp="1"/>
          </p:cNvSpPr>
          <p:nvPr>
            <p:ph type="dt" sz="half" idx="10"/>
          </p:nvPr>
        </p:nvSpPr>
        <p:spPr/>
        <p:txBody>
          <a:bodyPr/>
          <a:lstStyle/>
          <a:p>
            <a:fld id="{83A02F2B-92DD-0044-A9C5-BA1B78F1C0DE}" type="datetimeFigureOut">
              <a:rPr lang="en-US" smtClean="0"/>
              <a:t>3/19/2025</a:t>
            </a:fld>
            <a:endParaRPr lang="en-US"/>
          </a:p>
        </p:txBody>
      </p:sp>
      <p:sp>
        <p:nvSpPr>
          <p:cNvPr id="3" name="Footer Placeholder 2">
            <a:extLst>
              <a:ext uri="{FF2B5EF4-FFF2-40B4-BE49-F238E27FC236}">
                <a16:creationId xmlns:a16="http://schemas.microsoft.com/office/drawing/2014/main" id="{2720C058-8EF1-194D-A8F6-77DA996405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08EADD-7EB8-644E-9342-94DB602ACCB6}"/>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692855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E98C0-1C2F-5F49-937B-654DF00E9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F4DCC-0F74-194D-8960-986B6F931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6E18A4-66FF-F743-B207-DE5CF2072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15CC0B-4A9D-2548-A932-196590BB1CF3}"/>
              </a:ext>
            </a:extLst>
          </p:cNvPr>
          <p:cNvSpPr>
            <a:spLocks noGrp="1"/>
          </p:cNvSpPr>
          <p:nvPr>
            <p:ph type="dt" sz="half" idx="10"/>
          </p:nvPr>
        </p:nvSpPr>
        <p:spPr/>
        <p:txBody>
          <a:bodyPr/>
          <a:lstStyle/>
          <a:p>
            <a:fld id="{83A02F2B-92DD-0044-A9C5-BA1B78F1C0DE}" type="datetimeFigureOut">
              <a:rPr lang="en-US" smtClean="0"/>
              <a:t>3/19/2025</a:t>
            </a:fld>
            <a:endParaRPr lang="en-US"/>
          </a:p>
        </p:txBody>
      </p:sp>
      <p:sp>
        <p:nvSpPr>
          <p:cNvPr id="6" name="Footer Placeholder 5">
            <a:extLst>
              <a:ext uri="{FF2B5EF4-FFF2-40B4-BE49-F238E27FC236}">
                <a16:creationId xmlns:a16="http://schemas.microsoft.com/office/drawing/2014/main" id="{36D72A1B-4213-2646-B8B7-67D7FCD7C7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1DE00-D35F-E84A-93EB-CCD794C0EA7C}"/>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39476221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57C5-9743-1F4D-951C-86E3D8EFB2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3AAE2-D9C2-9948-ACA2-B4B0F78A1F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FE54807-246F-9544-865C-44BB771E35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04E303-D0F8-A245-BBA7-8D4D1F3FC49F}"/>
              </a:ext>
            </a:extLst>
          </p:cNvPr>
          <p:cNvSpPr>
            <a:spLocks noGrp="1"/>
          </p:cNvSpPr>
          <p:nvPr>
            <p:ph type="dt" sz="half" idx="10"/>
          </p:nvPr>
        </p:nvSpPr>
        <p:spPr/>
        <p:txBody>
          <a:bodyPr/>
          <a:lstStyle/>
          <a:p>
            <a:fld id="{83A02F2B-92DD-0044-A9C5-BA1B78F1C0DE}" type="datetimeFigureOut">
              <a:rPr lang="en-US" smtClean="0"/>
              <a:t>3/19/2025</a:t>
            </a:fld>
            <a:endParaRPr lang="en-US"/>
          </a:p>
        </p:txBody>
      </p:sp>
      <p:sp>
        <p:nvSpPr>
          <p:cNvPr id="6" name="Footer Placeholder 5">
            <a:extLst>
              <a:ext uri="{FF2B5EF4-FFF2-40B4-BE49-F238E27FC236}">
                <a16:creationId xmlns:a16="http://schemas.microsoft.com/office/drawing/2014/main" id="{1036678D-F5E3-9742-8BA0-D6799663C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8B30F-6233-0440-9370-3F9ED10C0365}"/>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1002813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1996-C738-1E4B-A172-A48E7F142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01851-767F-F64C-9FBA-36D2DA8417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0E3B3-7647-C54B-92E3-E5E20D82A7A5}"/>
              </a:ext>
            </a:extLst>
          </p:cNvPr>
          <p:cNvSpPr>
            <a:spLocks noGrp="1"/>
          </p:cNvSpPr>
          <p:nvPr>
            <p:ph type="dt" sz="half" idx="10"/>
          </p:nvPr>
        </p:nvSpPr>
        <p:spPr/>
        <p:txBody>
          <a:bodyPr/>
          <a:lstStyle/>
          <a:p>
            <a:fld id="{83A02F2B-92DD-0044-A9C5-BA1B78F1C0DE}" type="datetimeFigureOut">
              <a:rPr lang="en-US" smtClean="0"/>
              <a:t>3/19/2025</a:t>
            </a:fld>
            <a:endParaRPr lang="en-US"/>
          </a:p>
        </p:txBody>
      </p:sp>
      <p:sp>
        <p:nvSpPr>
          <p:cNvPr id="5" name="Footer Placeholder 4">
            <a:extLst>
              <a:ext uri="{FF2B5EF4-FFF2-40B4-BE49-F238E27FC236}">
                <a16:creationId xmlns:a16="http://schemas.microsoft.com/office/drawing/2014/main" id="{2A2FE513-0E15-594B-B552-B1C1309F0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E4D7A-580D-8A4C-A070-329ECBF7E988}"/>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2605612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A4587-DB38-5B44-B51E-FF134CC65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533159-C983-2748-A0DE-0946F638D3A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A544F-6AA8-1B49-A3B2-B48477604F4E}"/>
              </a:ext>
            </a:extLst>
          </p:cNvPr>
          <p:cNvSpPr>
            <a:spLocks noGrp="1"/>
          </p:cNvSpPr>
          <p:nvPr>
            <p:ph type="dt" sz="half" idx="10"/>
          </p:nvPr>
        </p:nvSpPr>
        <p:spPr/>
        <p:txBody>
          <a:bodyPr/>
          <a:lstStyle/>
          <a:p>
            <a:fld id="{83A02F2B-92DD-0044-A9C5-BA1B78F1C0DE}" type="datetimeFigureOut">
              <a:rPr lang="en-US" smtClean="0"/>
              <a:t>3/19/2025</a:t>
            </a:fld>
            <a:endParaRPr lang="en-US"/>
          </a:p>
        </p:txBody>
      </p:sp>
      <p:sp>
        <p:nvSpPr>
          <p:cNvPr id="5" name="Footer Placeholder 4">
            <a:extLst>
              <a:ext uri="{FF2B5EF4-FFF2-40B4-BE49-F238E27FC236}">
                <a16:creationId xmlns:a16="http://schemas.microsoft.com/office/drawing/2014/main" id="{FC5EF8DC-BF0A-E243-A822-17703D936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5E0EA-C9DF-0E45-A28C-FDE3A02FD89B}"/>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30108926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EB687924-3835-DF80-35A4-143132D57D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2B1C4288-C04B-A911-C2BB-B0C7F5C803F8}"/>
              </a:ext>
            </a:extLst>
          </p:cNvPr>
          <p:cNvSpPr>
            <a:spLocks noGrp="1"/>
          </p:cNvSpPr>
          <p:nvPr>
            <p:ph type="title"/>
          </p:nvPr>
        </p:nvSpPr>
        <p:spPr>
          <a:xfrm>
            <a:off x="426009" y="712058"/>
            <a:ext cx="11339982" cy="670798"/>
          </a:xfrm>
        </p:spPr>
        <p:txBody>
          <a:bodyPr/>
          <a:lstStyle>
            <a:lvl1pPr>
              <a:defRPr b="0" i="0">
                <a:latin typeface="Montserrat Medium" pitchFamily="2" charset="77"/>
              </a:defRPr>
            </a:lvl1pPr>
          </a:lstStyle>
          <a:p>
            <a:endParaRPr lang="en-US"/>
          </a:p>
        </p:txBody>
      </p:sp>
      <p:sp>
        <p:nvSpPr>
          <p:cNvPr id="18" name="Content Placeholder 2">
            <a:extLst>
              <a:ext uri="{FF2B5EF4-FFF2-40B4-BE49-F238E27FC236}">
                <a16:creationId xmlns:a16="http://schemas.microsoft.com/office/drawing/2014/main" id="{5D2FB1C8-F8D4-FCB0-CEDD-3C79F989862A}"/>
              </a:ext>
            </a:extLst>
          </p:cNvPr>
          <p:cNvSpPr>
            <a:spLocks noGrp="1"/>
          </p:cNvSpPr>
          <p:nvPr>
            <p:ph sz="half" idx="2"/>
          </p:nvPr>
        </p:nvSpPr>
        <p:spPr>
          <a:xfrm>
            <a:off x="426008" y="1638399"/>
            <a:ext cx="10407896" cy="4351338"/>
          </a:xfrm>
        </p:spPr>
        <p:txBody>
          <a:bodyPr>
            <a:normAutofit/>
          </a:bodyPr>
          <a:lstStyle>
            <a:lvl1pPr>
              <a:defRPr sz="2400" b="0" i="0">
                <a:latin typeface="Montserrat" pitchFamily="2" charset="77"/>
              </a:defRPr>
            </a:lvl1pPr>
          </a:lstStyle>
          <a:p>
            <a:endParaRPr lang="en-US"/>
          </a:p>
        </p:txBody>
      </p:sp>
    </p:spTree>
    <p:extLst>
      <p:ext uri="{BB962C8B-B14F-4D97-AF65-F5344CB8AC3E}">
        <p14:creationId xmlns:p14="http://schemas.microsoft.com/office/powerpoint/2010/main" val="8785397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5.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4AE5A7-3B46-DCE7-AC6F-52A91D29DF34}"/>
              </a:ext>
            </a:extLst>
          </p:cNvPr>
          <p:cNvSpPr txBox="1"/>
          <p:nvPr userDrawn="1"/>
        </p:nvSpPr>
        <p:spPr>
          <a:xfrm>
            <a:off x="9024945" y="6528816"/>
            <a:ext cx="2019784"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aseline="0">
                <a:latin typeface="Arial" panose="020B0604020202020204" pitchFamily="34" charset="0"/>
                <a:cs typeface="Arial" panose="020B0604020202020204" pitchFamily="34" charset="0"/>
              </a:rPr>
              <a:t>© 2024 Sallie Mae Bank. All rights reserved.</a:t>
            </a:r>
          </a:p>
        </p:txBody>
      </p:sp>
      <p:sp>
        <p:nvSpPr>
          <p:cNvPr id="8" name="Text Placeholder 2">
            <a:extLst>
              <a:ext uri="{FF2B5EF4-FFF2-40B4-BE49-F238E27FC236}">
                <a16:creationId xmlns:a16="http://schemas.microsoft.com/office/drawing/2014/main" id="{6E6B2F13-2402-C856-C4EE-D0FFBB4DE63F}"/>
              </a:ext>
            </a:extLst>
          </p:cNvPr>
          <p:cNvSpPr txBox="1">
            <a:spLocks/>
          </p:cNvSpPr>
          <p:nvPr userDrawn="1"/>
        </p:nvSpPr>
        <p:spPr>
          <a:xfrm>
            <a:off x="11119104" y="6328172"/>
            <a:ext cx="614432" cy="336067"/>
          </a:xfrm>
          <a:prstGeom prst="rect">
            <a:avLst/>
          </a:prstGeom>
        </p:spPr>
        <p:txBody>
          <a:bodyPr lIns="0" tIns="0" rIns="0" bIns="0" anchor="b"/>
          <a:lstStyle>
            <a:lvl1pPr marL="0" indent="0" algn="r"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Graphik Regular"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884FDC4-8E8E-574C-ABBC-5079A03E7578}" type="slidenum">
              <a:rPr lang="en-US" sz="1400" smtClean="0">
                <a:latin typeface="Arial" panose="020B0604020202020204" pitchFamily="34" charset="0"/>
                <a:cs typeface="Arial" panose="020B0604020202020204" pitchFamily="34" charset="0"/>
              </a:rPr>
              <a:pPr/>
              <a:t>‹#›</a:t>
            </a:fld>
            <a:endParaRPr lang="en-US" sz="1400">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9EBCEEC2-4206-D2DE-40FD-21A9BD5838DC}"/>
              </a:ext>
            </a:extLst>
          </p:cNvPr>
          <p:cNvSpPr>
            <a:spLocks noGrp="1"/>
          </p:cNvSpPr>
          <p:nvPr>
            <p:ph type="body" idx="1"/>
          </p:nvPr>
        </p:nvSpPr>
        <p:spPr>
          <a:xfrm>
            <a:off x="1126434" y="143223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057940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2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A1605B9-740A-E8A6-ACC2-A26DCE0519C5}"/>
              </a:ext>
            </a:extLst>
          </p:cNvPr>
          <p:cNvSpPr txBox="1"/>
          <p:nvPr userDrawn="1"/>
        </p:nvSpPr>
        <p:spPr>
          <a:xfrm>
            <a:off x="9090669" y="6528816"/>
            <a:ext cx="1954060"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aseline="0">
                <a:latin typeface="Helvetica Light" panose="020B0403020202020204" pitchFamily="34" charset="0"/>
              </a:rPr>
              <a:t>© 2024 Sallie Mae Bank. All rights reserved.</a:t>
            </a:r>
          </a:p>
        </p:txBody>
      </p:sp>
      <p:sp>
        <p:nvSpPr>
          <p:cNvPr id="8" name="Text Placeholder 2">
            <a:extLst>
              <a:ext uri="{FF2B5EF4-FFF2-40B4-BE49-F238E27FC236}">
                <a16:creationId xmlns:a16="http://schemas.microsoft.com/office/drawing/2014/main" id="{C1AF3B10-35EC-5938-A9B6-5D10975A2993}"/>
              </a:ext>
            </a:extLst>
          </p:cNvPr>
          <p:cNvSpPr txBox="1">
            <a:spLocks/>
          </p:cNvSpPr>
          <p:nvPr userDrawn="1"/>
        </p:nvSpPr>
        <p:spPr>
          <a:xfrm>
            <a:off x="11119104" y="6328172"/>
            <a:ext cx="614432" cy="336067"/>
          </a:xfrm>
          <a:prstGeom prst="rect">
            <a:avLst/>
          </a:prstGeom>
        </p:spPr>
        <p:txBody>
          <a:bodyPr lIns="0" tIns="0" rIns="0" bIns="0" anchor="b"/>
          <a:lstStyle>
            <a:lvl1pPr marL="0" indent="0" algn="r"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Graphik Regular"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884FDC4-8E8E-574C-ABBC-5079A03E7578}" type="slidenum">
              <a:rPr lang="en-US" sz="1400" smtClean="0">
                <a:latin typeface="Helvetica" pitchFamily="2" charset="0"/>
              </a:rPr>
              <a:pPr/>
              <a:t>‹#›</a:t>
            </a:fld>
            <a:endParaRPr lang="en-US" sz="1400">
              <a:latin typeface="Helvetica" pitchFamily="2" charset="0"/>
            </a:endParaRPr>
          </a:p>
        </p:txBody>
      </p:sp>
      <p:sp>
        <p:nvSpPr>
          <p:cNvPr id="2" name="Text Placeholder 2">
            <a:extLst>
              <a:ext uri="{FF2B5EF4-FFF2-40B4-BE49-F238E27FC236}">
                <a16:creationId xmlns:a16="http://schemas.microsoft.com/office/drawing/2014/main" id="{9381D902-5035-1A4C-B915-3D59DCE41AE5}"/>
              </a:ext>
            </a:extLst>
          </p:cNvPr>
          <p:cNvSpPr>
            <a:spLocks noGrp="1"/>
          </p:cNvSpPr>
          <p:nvPr>
            <p:ph type="body" idx="1"/>
          </p:nvPr>
        </p:nvSpPr>
        <p:spPr>
          <a:xfrm>
            <a:off x="1126434" y="143223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98280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A1605B9-740A-E8A6-ACC2-A26DCE0519C5}"/>
              </a:ext>
            </a:extLst>
          </p:cNvPr>
          <p:cNvSpPr txBox="1"/>
          <p:nvPr userDrawn="1"/>
        </p:nvSpPr>
        <p:spPr>
          <a:xfrm>
            <a:off x="7131798" y="6528816"/>
            <a:ext cx="3912931"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aseline="0" dirty="0">
                <a:latin typeface="Helvetica Light" panose="020B0403020202020204" pitchFamily="34" charset="0"/>
              </a:rPr>
              <a:t>Confidential and proprietary information. © 2024 Sallie Mae Bank. All rights reserved.</a:t>
            </a:r>
          </a:p>
        </p:txBody>
      </p:sp>
      <p:sp>
        <p:nvSpPr>
          <p:cNvPr id="8" name="Text Placeholder 2">
            <a:extLst>
              <a:ext uri="{FF2B5EF4-FFF2-40B4-BE49-F238E27FC236}">
                <a16:creationId xmlns:a16="http://schemas.microsoft.com/office/drawing/2014/main" id="{C1AF3B10-35EC-5938-A9B6-5D10975A2993}"/>
              </a:ext>
            </a:extLst>
          </p:cNvPr>
          <p:cNvSpPr txBox="1">
            <a:spLocks/>
          </p:cNvSpPr>
          <p:nvPr userDrawn="1"/>
        </p:nvSpPr>
        <p:spPr>
          <a:xfrm>
            <a:off x="11119104" y="6328172"/>
            <a:ext cx="614432" cy="336067"/>
          </a:xfrm>
          <a:prstGeom prst="rect">
            <a:avLst/>
          </a:prstGeom>
        </p:spPr>
        <p:txBody>
          <a:bodyPr lIns="0" tIns="0" rIns="0" bIns="0" anchor="b"/>
          <a:lstStyle>
            <a:lvl1pPr marL="0" indent="0" algn="r"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Graphik Regular"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884FDC4-8E8E-574C-ABBC-5079A03E7578}" type="slidenum">
              <a:rPr lang="en-US" sz="1400" smtClean="0">
                <a:latin typeface="Helvetica" pitchFamily="2" charset="0"/>
              </a:rPr>
              <a:pPr/>
              <a:t>‹#›</a:t>
            </a:fld>
            <a:endParaRPr lang="en-US" sz="1400" dirty="0">
              <a:latin typeface="Helvetica" pitchFamily="2" charset="0"/>
            </a:endParaRPr>
          </a:p>
        </p:txBody>
      </p:sp>
      <p:sp>
        <p:nvSpPr>
          <p:cNvPr id="2" name="Text Placeholder 2">
            <a:extLst>
              <a:ext uri="{FF2B5EF4-FFF2-40B4-BE49-F238E27FC236}">
                <a16:creationId xmlns:a16="http://schemas.microsoft.com/office/drawing/2014/main" id="{9381D902-5035-1A4C-B915-3D59DCE41AE5}"/>
              </a:ext>
            </a:extLst>
          </p:cNvPr>
          <p:cNvSpPr>
            <a:spLocks noGrp="1"/>
          </p:cNvSpPr>
          <p:nvPr>
            <p:ph type="body" idx="1"/>
          </p:nvPr>
        </p:nvSpPr>
        <p:spPr>
          <a:xfrm>
            <a:off x="1126434" y="143223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975034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E24525-39C4-F54C-86D1-86CDB562A7AF}"/>
              </a:ext>
            </a:extLst>
          </p:cNvPr>
          <p:cNvSpPr>
            <a:spLocks noGrp="1"/>
          </p:cNvSpPr>
          <p:nvPr>
            <p:ph type="title"/>
          </p:nvPr>
        </p:nvSpPr>
        <p:spPr>
          <a:xfrm>
            <a:off x="388800" y="365125"/>
            <a:ext cx="11433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A5AF8F-53BE-394C-A744-F30F345B5608}"/>
              </a:ext>
            </a:extLst>
          </p:cNvPr>
          <p:cNvSpPr>
            <a:spLocks noGrp="1"/>
          </p:cNvSpPr>
          <p:nvPr>
            <p:ph type="body" idx="1"/>
          </p:nvPr>
        </p:nvSpPr>
        <p:spPr>
          <a:xfrm>
            <a:off x="388800" y="1825625"/>
            <a:ext cx="11433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168CA8-D387-744F-BB78-92B86B88B0DE}"/>
              </a:ext>
            </a:extLst>
          </p:cNvPr>
          <p:cNvSpPr>
            <a:spLocks noGrp="1"/>
          </p:cNvSpPr>
          <p:nvPr>
            <p:ph type="dt" sz="half" idx="2"/>
          </p:nvPr>
        </p:nvSpPr>
        <p:spPr>
          <a:xfrm>
            <a:off x="388800"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02F2B-92DD-0044-A9C5-BA1B78F1C0DE}" type="datetimeFigureOut">
              <a:rPr lang="en-US" smtClean="0"/>
              <a:t>3/19/2025</a:t>
            </a:fld>
            <a:endParaRPr lang="en-US"/>
          </a:p>
        </p:txBody>
      </p:sp>
      <p:sp>
        <p:nvSpPr>
          <p:cNvPr id="5" name="Footer Placeholder 4">
            <a:extLst>
              <a:ext uri="{FF2B5EF4-FFF2-40B4-BE49-F238E27FC236}">
                <a16:creationId xmlns:a16="http://schemas.microsoft.com/office/drawing/2014/main" id="{3629F8D3-A7F2-0A46-A9C5-A07AFF16B7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C071E6-EA9F-8641-9E03-2750686FD4DF}"/>
              </a:ext>
            </a:extLst>
          </p:cNvPr>
          <p:cNvSpPr>
            <a:spLocks noGrp="1"/>
          </p:cNvSpPr>
          <p:nvPr>
            <p:ph type="sldNum" sz="quarter" idx="4"/>
          </p:nvPr>
        </p:nvSpPr>
        <p:spPr>
          <a:xfrm>
            <a:off x="9079200"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FFAC0-A598-7545-AD7E-965854CFFEC8}" type="slidenum">
              <a:rPr lang="en-US" smtClean="0"/>
              <a:t>‹#›</a:t>
            </a:fld>
            <a:endParaRPr lang="en-US"/>
          </a:p>
        </p:txBody>
      </p:sp>
    </p:spTree>
    <p:extLst>
      <p:ext uri="{BB962C8B-B14F-4D97-AF65-F5344CB8AC3E}">
        <p14:creationId xmlns:p14="http://schemas.microsoft.com/office/powerpoint/2010/main" val="31217488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Lst>
  <p:txStyles>
    <p:titleStyle>
      <a:lvl1pPr algn="l" defTabSz="914400" rtl="0" eaLnBrk="1" latinLnBrk="0" hangingPunct="1">
        <a:lnSpc>
          <a:spcPct val="90000"/>
        </a:lnSpc>
        <a:spcBef>
          <a:spcPct val="0"/>
        </a:spcBef>
        <a:buNone/>
        <a:defRPr sz="4400" b="0" i="0" kern="1200" spc="0">
          <a:solidFill>
            <a:srgbClr val="414042"/>
          </a:solidFill>
          <a:latin typeface="Montserra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14042"/>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14042"/>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14042"/>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0" r:id="rId1"/>
    <p:sldLayoutId id="214748364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3.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63.xml"/><Relationship Id="rId5" Type="http://schemas.openxmlformats.org/officeDocument/2006/relationships/image" Target="../media/image50.png"/><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63.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63.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chart" Target="../charts/chart1.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7.svg"/></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mailto:debaunb@ncan.org" TargetMode="External"/><Relationship Id="rId4" Type="http://schemas.openxmlformats.org/officeDocument/2006/relationships/hyperlink" Target="mailto:lisa.branson@enrollmentfuel.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mailto:debaunb@ncan.org" TargetMode="Externa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title"/>
          </p:nvPr>
        </p:nvSpPr>
        <p:spPr>
          <a:xfrm>
            <a:off x="6318885" y="3499667"/>
            <a:ext cx="4939666" cy="2542810"/>
          </a:xfrm>
        </p:spPr>
        <p:txBody>
          <a:bodyPr anchor="b">
            <a:normAutofit/>
          </a:bodyPr>
          <a:lstStyle/>
          <a:p>
            <a:r>
              <a:rPr lang="en-US" sz="4100">
                <a:effectLst/>
              </a:rPr>
              <a:t>Higher education beyond the enrollment cliff:  What are we facing?</a:t>
            </a:r>
            <a:endParaRPr lang="en-US" sz="4100"/>
          </a:p>
        </p:txBody>
      </p:sp>
      <p:sp>
        <p:nvSpPr>
          <p:cNvPr id="10" name="Content Placeholder 3">
            <a:extLst>
              <a:ext uri="{FF2B5EF4-FFF2-40B4-BE49-F238E27FC236}">
                <a16:creationId xmlns:a16="http://schemas.microsoft.com/office/drawing/2014/main" id="{F7D298CF-4075-5D90-BFAB-D6CDE39779F5}"/>
              </a:ext>
            </a:extLst>
          </p:cNvPr>
          <p:cNvSpPr>
            <a:spLocks noGrp="1"/>
          </p:cNvSpPr>
          <p:nvPr>
            <p:ph sz="quarter" idx="15"/>
          </p:nvPr>
        </p:nvSpPr>
        <p:spPr>
          <a:xfrm>
            <a:off x="594360" y="3119215"/>
            <a:ext cx="5198269" cy="3179035"/>
          </a:xfrm>
        </p:spPr>
        <p:txBody>
          <a:bodyPr>
            <a:normAutofit fontScale="92500" lnSpcReduction="20000"/>
          </a:bodyPr>
          <a:lstStyle/>
          <a:p>
            <a:r>
              <a:rPr lang="en-US" sz="1900" dirty="0"/>
              <a:t>Panelists include:</a:t>
            </a:r>
          </a:p>
          <a:p>
            <a:pPr marL="0" marR="0"/>
            <a:r>
              <a:rPr lang="en-US" sz="1900" dirty="0">
                <a:latin typeface="Aptos" panose="020B0004020202020204" pitchFamily="34" charset="0"/>
                <a:ea typeface="Aptos" panose="020B0004020202020204" pitchFamily="34" charset="0"/>
                <a:cs typeface="Aptos" panose="020B0004020202020204" pitchFamily="34" charset="0"/>
              </a:rPr>
              <a:t>Ms. </a:t>
            </a:r>
            <a:r>
              <a:rPr lang="en-US" sz="1900" dirty="0">
                <a:effectLst/>
                <a:latin typeface="Aptos" panose="020B0004020202020204" pitchFamily="34" charset="0"/>
                <a:ea typeface="Aptos" panose="020B0004020202020204" pitchFamily="34" charset="0"/>
                <a:cs typeface="Aptos" panose="020B0004020202020204" pitchFamily="34" charset="0"/>
              </a:rPr>
              <a:t>Lisa Branson, Sr. V.P. </a:t>
            </a:r>
            <a:r>
              <a:rPr lang="en-US" sz="1900" dirty="0">
                <a:latin typeface="Aptos" panose="020B0004020202020204" pitchFamily="34" charset="0"/>
                <a:ea typeface="Aptos" panose="020B0004020202020204" pitchFamily="34" charset="0"/>
                <a:cs typeface="Aptos" panose="020B0004020202020204" pitchFamily="34" charset="0"/>
              </a:rPr>
              <a:t>of </a:t>
            </a:r>
            <a:r>
              <a:rPr lang="en-US" sz="1900">
                <a:latin typeface="Aptos" panose="020B0004020202020204" pitchFamily="34" charset="0"/>
                <a:ea typeface="Aptos" panose="020B0004020202020204" pitchFamily="34" charset="0"/>
                <a:cs typeface="Aptos" panose="020B0004020202020204" pitchFamily="34" charset="0"/>
              </a:rPr>
              <a:t>Client Development</a:t>
            </a:r>
            <a:r>
              <a:rPr lang="en-US" sz="1900">
                <a:effectLst/>
                <a:latin typeface="Aptos" panose="020B0004020202020204" pitchFamily="34" charset="0"/>
                <a:ea typeface="Aptos" panose="020B0004020202020204" pitchFamily="34" charset="0"/>
                <a:cs typeface="Aptos" panose="020B0004020202020204" pitchFamily="34" charset="0"/>
              </a:rPr>
              <a:t>, </a:t>
            </a:r>
            <a:r>
              <a:rPr lang="en-US" sz="1900" dirty="0" err="1">
                <a:effectLst/>
                <a:latin typeface="Aptos" panose="020B0004020202020204" pitchFamily="34" charset="0"/>
                <a:ea typeface="Aptos" panose="020B0004020202020204" pitchFamily="34" charset="0"/>
                <a:cs typeface="Aptos" panose="020B0004020202020204" pitchFamily="34" charset="0"/>
              </a:rPr>
              <a:t>enrollmentFUEL</a:t>
            </a:r>
            <a:endParaRPr lang="en-US" sz="19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900" dirty="0">
                <a:effectLst/>
                <a:latin typeface="Aptos" panose="020B0004020202020204" pitchFamily="34" charset="0"/>
                <a:ea typeface="Aptos" panose="020B0004020202020204" pitchFamily="34" charset="0"/>
                <a:cs typeface="Aptos" panose="020B0004020202020204" pitchFamily="34" charset="0"/>
              </a:rPr>
              <a:t>Mr. Bill De Baun, Sr. Director of Data &amp; Strategic Initiatives, National College Attainment Network (NCAN)</a:t>
            </a:r>
          </a:p>
          <a:p>
            <a:pPr marL="0" marR="0"/>
            <a:r>
              <a:rPr lang="en-US" sz="1900" dirty="0">
                <a:effectLst/>
                <a:latin typeface="Aptos" panose="020B0004020202020204" pitchFamily="34" charset="0"/>
                <a:ea typeface="Aptos" panose="020B0004020202020204" pitchFamily="34" charset="0"/>
                <a:cs typeface="Aptos" panose="020B0004020202020204" pitchFamily="34" charset="0"/>
              </a:rPr>
              <a:t>Facilitator:  Lisa </a:t>
            </a:r>
            <a:r>
              <a:rPr lang="en-US" sz="1900" dirty="0">
                <a:latin typeface="Aptos" panose="020B0004020202020204" pitchFamily="34" charset="0"/>
                <a:ea typeface="Aptos" panose="020B0004020202020204" pitchFamily="34" charset="0"/>
                <a:cs typeface="Aptos" panose="020B0004020202020204" pitchFamily="34" charset="0"/>
              </a:rPr>
              <a:t>Talbot, Director of Development, Sallie Mae</a:t>
            </a:r>
          </a:p>
          <a:p>
            <a:pPr marL="0" marR="0"/>
            <a:endParaRPr lang="en-US" sz="1900" dirty="0">
              <a:latin typeface="Aptos" panose="020B0004020202020204" pitchFamily="34" charset="0"/>
              <a:ea typeface="Aptos" panose="020B0004020202020204" pitchFamily="34" charset="0"/>
              <a:cs typeface="Aptos" panose="020B0004020202020204" pitchFamily="34" charset="0"/>
            </a:endParaRPr>
          </a:p>
          <a:p>
            <a:pPr marL="0" marR="0"/>
            <a:r>
              <a:rPr lang="en-US" sz="1900" dirty="0">
                <a:latin typeface="Aptos" panose="020B0004020202020204" pitchFamily="34" charset="0"/>
                <a:ea typeface="Aptos" panose="020B0004020202020204" pitchFamily="34" charset="0"/>
                <a:cs typeface="Aptos" panose="020B0004020202020204" pitchFamily="34" charset="0"/>
              </a:rPr>
              <a:t>	March 20, 2025, from 1-2 PM </a:t>
            </a:r>
          </a:p>
          <a:p>
            <a:pPr marL="0" marR="0"/>
            <a:endParaRPr lang="en-US" sz="1800" dirty="0">
              <a:latin typeface="Aptos" panose="020B0004020202020204" pitchFamily="34" charset="0"/>
              <a:ea typeface="Aptos" panose="020B0004020202020204" pitchFamily="34" charset="0"/>
              <a:cs typeface="Aptos" panose="020B0004020202020204" pitchFamily="34" charset="0"/>
            </a:endParaRPr>
          </a:p>
          <a:p>
            <a:pPr marL="0" marR="0"/>
            <a:endParaRPr lang="en-US" sz="1800" dirty="0">
              <a:latin typeface="Aptos" panose="020B0004020202020204" pitchFamily="34" charset="0"/>
              <a:ea typeface="Aptos" panose="020B0004020202020204" pitchFamily="34" charset="0"/>
              <a:cs typeface="Aptos" panose="020B0004020202020204" pitchFamily="34" charset="0"/>
            </a:endParaRPr>
          </a:p>
          <a:p>
            <a:pPr marL="0" marR="0"/>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pic>
        <p:nvPicPr>
          <p:cNvPr id="4" name="Picture 3" descr="A yellow and green sign with white text">
            <a:extLst>
              <a:ext uri="{FF2B5EF4-FFF2-40B4-BE49-F238E27FC236}">
                <a16:creationId xmlns:a16="http://schemas.microsoft.com/office/drawing/2014/main" id="{89C7CEA8-9E4F-DF23-5239-CC790486C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882" y="1066088"/>
            <a:ext cx="3306872" cy="1333080"/>
          </a:xfrm>
          <a:prstGeom prst="rect">
            <a:avLst/>
          </a:prstGeom>
        </p:spPr>
      </p:pic>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38942-261A-1605-A82E-11BC71BFC666}"/>
              </a:ext>
            </a:extLst>
          </p:cNvPr>
          <p:cNvPicPr>
            <a:picLocks noChangeAspect="1"/>
          </p:cNvPicPr>
          <p:nvPr/>
        </p:nvPicPr>
        <p:blipFill>
          <a:blip r:embed="rId2"/>
          <a:stretch>
            <a:fillRect/>
          </a:stretch>
        </p:blipFill>
        <p:spPr>
          <a:xfrm>
            <a:off x="0" y="615599"/>
            <a:ext cx="5560828" cy="4158161"/>
          </a:xfrm>
          <a:prstGeom prst="rect">
            <a:avLst/>
          </a:prstGeom>
        </p:spPr>
      </p:pic>
      <p:pic>
        <p:nvPicPr>
          <p:cNvPr id="9" name="Picture 8">
            <a:extLst>
              <a:ext uri="{FF2B5EF4-FFF2-40B4-BE49-F238E27FC236}">
                <a16:creationId xmlns:a16="http://schemas.microsoft.com/office/drawing/2014/main" id="{1A5DF23D-DFF4-A6EF-F0D0-C1125FD4FD1C}"/>
              </a:ext>
            </a:extLst>
          </p:cNvPr>
          <p:cNvPicPr>
            <a:picLocks noChangeAspect="1"/>
          </p:cNvPicPr>
          <p:nvPr/>
        </p:nvPicPr>
        <p:blipFill>
          <a:blip r:embed="rId3"/>
          <a:stretch>
            <a:fillRect/>
          </a:stretch>
        </p:blipFill>
        <p:spPr>
          <a:xfrm>
            <a:off x="6188149" y="2910742"/>
            <a:ext cx="6003851" cy="3906943"/>
          </a:xfrm>
          <a:prstGeom prst="rect">
            <a:avLst/>
          </a:prstGeom>
        </p:spPr>
      </p:pic>
      <p:sp>
        <p:nvSpPr>
          <p:cNvPr id="10" name="Arrow: Right 9">
            <a:extLst>
              <a:ext uri="{FF2B5EF4-FFF2-40B4-BE49-F238E27FC236}">
                <a16:creationId xmlns:a16="http://schemas.microsoft.com/office/drawing/2014/main" id="{9E18357F-C4F0-5EDE-608B-615107F299C9}"/>
              </a:ext>
            </a:extLst>
          </p:cNvPr>
          <p:cNvSpPr/>
          <p:nvPr/>
        </p:nvSpPr>
        <p:spPr>
          <a:xfrm rot="1812568">
            <a:off x="4046087" y="3666232"/>
            <a:ext cx="2102067" cy="1945691"/>
          </a:xfrm>
          <a:prstGeom prst="rightArrow">
            <a:avLst/>
          </a:prstGeom>
          <a:solidFill>
            <a:srgbClr val="F79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EACB99-46AF-8BF8-4801-194312205B04}"/>
              </a:ext>
            </a:extLst>
          </p:cNvPr>
          <p:cNvSpPr txBox="1"/>
          <p:nvPr/>
        </p:nvSpPr>
        <p:spPr>
          <a:xfrm>
            <a:off x="5816009" y="701749"/>
            <a:ext cx="6092456" cy="1938992"/>
          </a:xfrm>
          <a:prstGeom prst="rect">
            <a:avLst/>
          </a:prstGeom>
          <a:solidFill>
            <a:schemeClr val="bg1">
              <a:lumMod val="85000"/>
            </a:schemeClr>
          </a:solidFill>
        </p:spPr>
        <p:txBody>
          <a:bodyPr wrap="square" rtlCol="0">
            <a:spAutoFit/>
          </a:bodyPr>
          <a:lstStyle/>
          <a:p>
            <a:pPr algn="ctr"/>
            <a:r>
              <a:rPr lang="en-US" sz="2400" b="1" dirty="0">
                <a:latin typeface="Roboto" panose="02000000000000000000" pitchFamily="2" charset="0"/>
                <a:ea typeface="Roboto" panose="02000000000000000000" pitchFamily="2" charset="0"/>
              </a:rPr>
              <a:t>NCAN’s FAFSA Tracker transforms publicly-available, high school-level data into national, state, and local insights on FAFSA completion trends within and across years</a:t>
            </a:r>
          </a:p>
        </p:txBody>
      </p:sp>
    </p:spTree>
    <p:extLst>
      <p:ext uri="{BB962C8B-B14F-4D97-AF65-F5344CB8AC3E}">
        <p14:creationId xmlns:p14="http://schemas.microsoft.com/office/powerpoint/2010/main" val="3027493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03089-664A-1FEE-6B29-AE3429E4DB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77A9903-BB7B-1107-2F0C-31CA387DD522}"/>
              </a:ext>
            </a:extLst>
          </p:cNvPr>
          <p:cNvPicPr>
            <a:picLocks noChangeAspect="1"/>
          </p:cNvPicPr>
          <p:nvPr/>
        </p:nvPicPr>
        <p:blipFill>
          <a:blip r:embed="rId2"/>
          <a:stretch>
            <a:fillRect/>
          </a:stretch>
        </p:blipFill>
        <p:spPr>
          <a:xfrm>
            <a:off x="768097" y="562052"/>
            <a:ext cx="10509694" cy="6295948"/>
          </a:xfrm>
          <a:prstGeom prst="rect">
            <a:avLst/>
          </a:prstGeom>
        </p:spPr>
      </p:pic>
    </p:spTree>
    <p:extLst>
      <p:ext uri="{BB962C8B-B14F-4D97-AF65-F5344CB8AC3E}">
        <p14:creationId xmlns:p14="http://schemas.microsoft.com/office/powerpoint/2010/main" val="3667456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C27091-2350-4B8B-ADBE-8A4B655E9CCF}"/>
              </a:ext>
            </a:extLst>
          </p:cNvPr>
          <p:cNvSpPr txBox="1"/>
          <p:nvPr/>
        </p:nvSpPr>
        <p:spPr>
          <a:xfrm>
            <a:off x="164387" y="565079"/>
            <a:ext cx="5931613" cy="830997"/>
          </a:xfrm>
          <a:prstGeom prst="rect">
            <a:avLst/>
          </a:prstGeom>
          <a:noFill/>
        </p:spPr>
        <p:txBody>
          <a:bodyPr wrap="square" rtlCol="0">
            <a:spAutoFit/>
          </a:bodyPr>
          <a:lstStyle/>
          <a:p>
            <a:pPr algn="ctr"/>
            <a:r>
              <a:rPr lang="en-US" sz="2400" b="1" dirty="0">
                <a:solidFill>
                  <a:srgbClr val="005D98"/>
                </a:solidFill>
                <a:latin typeface="Montserrat" panose="00000500000000000000" pitchFamily="2" charset="0"/>
              </a:rPr>
              <a:t>% OF SENIORS </a:t>
            </a:r>
          </a:p>
          <a:p>
            <a:pPr algn="ctr"/>
            <a:r>
              <a:rPr lang="en-US" sz="2400" b="1" dirty="0">
                <a:solidFill>
                  <a:srgbClr val="005D98"/>
                </a:solidFill>
                <a:latin typeface="Montserrat" panose="00000500000000000000" pitchFamily="2" charset="0"/>
              </a:rPr>
              <a:t>COMPLETING A FAFSA</a:t>
            </a:r>
          </a:p>
        </p:txBody>
      </p:sp>
      <p:sp>
        <p:nvSpPr>
          <p:cNvPr id="7" name="TextBox 6">
            <a:extLst>
              <a:ext uri="{FF2B5EF4-FFF2-40B4-BE49-F238E27FC236}">
                <a16:creationId xmlns:a16="http://schemas.microsoft.com/office/drawing/2014/main" id="{58659759-5516-41FC-A313-9B9CD525BD4F}"/>
              </a:ext>
            </a:extLst>
          </p:cNvPr>
          <p:cNvSpPr txBox="1"/>
          <p:nvPr/>
        </p:nvSpPr>
        <p:spPr>
          <a:xfrm>
            <a:off x="6096000" y="583915"/>
            <a:ext cx="5931613" cy="830997"/>
          </a:xfrm>
          <a:prstGeom prst="rect">
            <a:avLst/>
          </a:prstGeom>
          <a:noFill/>
        </p:spPr>
        <p:txBody>
          <a:bodyPr wrap="square" rtlCol="0">
            <a:spAutoFit/>
          </a:bodyPr>
          <a:lstStyle/>
          <a:p>
            <a:pPr algn="ctr"/>
            <a:r>
              <a:rPr lang="en-US" sz="2400" b="1" dirty="0">
                <a:solidFill>
                  <a:srgbClr val="005D98"/>
                </a:solidFill>
                <a:latin typeface="Montserrat" panose="00000500000000000000" pitchFamily="2" charset="0"/>
              </a:rPr>
              <a:t>YEAR-OVER-YEAR</a:t>
            </a:r>
          </a:p>
          <a:p>
            <a:pPr algn="ctr"/>
            <a:r>
              <a:rPr lang="en-US" sz="2400" b="1" dirty="0">
                <a:solidFill>
                  <a:srgbClr val="005D98"/>
                </a:solidFill>
                <a:latin typeface="Montserrat" panose="00000500000000000000" pitchFamily="2" charset="0"/>
              </a:rPr>
              <a:t>% CHANGE</a:t>
            </a:r>
          </a:p>
        </p:txBody>
      </p:sp>
      <p:sp>
        <p:nvSpPr>
          <p:cNvPr id="8" name="Rectangle 7">
            <a:extLst>
              <a:ext uri="{FF2B5EF4-FFF2-40B4-BE49-F238E27FC236}">
                <a16:creationId xmlns:a16="http://schemas.microsoft.com/office/drawing/2014/main" id="{49F787B0-3DE6-4B90-8849-7D1A0941590A}"/>
              </a:ext>
            </a:extLst>
          </p:cNvPr>
          <p:cNvSpPr/>
          <p:nvPr/>
        </p:nvSpPr>
        <p:spPr>
          <a:xfrm>
            <a:off x="1409988" y="2979505"/>
            <a:ext cx="3575407" cy="3575407"/>
          </a:xfrm>
          <a:prstGeom prst="rect">
            <a:avLst/>
          </a:prstGeom>
          <a:solidFill>
            <a:srgbClr val="005D98"/>
          </a:solidFill>
          <a:ln w="38100">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EBEC5"/>
              </a:solidFill>
              <a:highlight>
                <a:srgbClr val="005D98"/>
              </a:highlight>
            </a:endParaRPr>
          </a:p>
        </p:txBody>
      </p:sp>
      <p:sp>
        <p:nvSpPr>
          <p:cNvPr id="9" name="TextBox 8">
            <a:extLst>
              <a:ext uri="{FF2B5EF4-FFF2-40B4-BE49-F238E27FC236}">
                <a16:creationId xmlns:a16="http://schemas.microsoft.com/office/drawing/2014/main" id="{E8F67AF9-BDCC-4FF6-9D78-F2234B6C98A1}"/>
              </a:ext>
            </a:extLst>
          </p:cNvPr>
          <p:cNvSpPr txBox="1"/>
          <p:nvPr/>
        </p:nvSpPr>
        <p:spPr>
          <a:xfrm>
            <a:off x="1650350" y="3569362"/>
            <a:ext cx="3192566" cy="2431435"/>
          </a:xfrm>
          <a:prstGeom prst="rect">
            <a:avLst/>
          </a:prstGeom>
          <a:noFill/>
        </p:spPr>
        <p:txBody>
          <a:bodyPr wrap="square" rtlCol="0">
            <a:spAutoFit/>
          </a:bodyPr>
          <a:lstStyle/>
          <a:p>
            <a:pPr algn="ctr"/>
            <a:r>
              <a:rPr lang="en-US" sz="3200" b="1" dirty="0">
                <a:solidFill>
                  <a:srgbClr val="00C3E9"/>
                </a:solidFill>
                <a:latin typeface="Verdana" panose="020B0604030504040204" pitchFamily="34" charset="0"/>
                <a:ea typeface="Verdana" panose="020B0604030504040204" pitchFamily="34" charset="0"/>
              </a:rPr>
              <a:t>15</a:t>
            </a:r>
          </a:p>
          <a:p>
            <a:pPr algn="ctr"/>
            <a:r>
              <a:rPr lang="en-US" sz="8000" b="1" dirty="0">
                <a:solidFill>
                  <a:schemeClr val="bg1"/>
                </a:solidFill>
                <a:latin typeface="Verdana" panose="020B0604030504040204" pitchFamily="34" charset="0"/>
                <a:ea typeface="Verdana" panose="020B0604030504040204" pitchFamily="34" charset="0"/>
              </a:rPr>
              <a:t>VT</a:t>
            </a:r>
          </a:p>
          <a:p>
            <a:pPr algn="ctr"/>
            <a:r>
              <a:rPr lang="en-US" sz="4000" b="1" dirty="0">
                <a:solidFill>
                  <a:srgbClr val="F7941D"/>
                </a:solidFill>
                <a:latin typeface="Verdana" panose="020B0604030504040204" pitchFamily="34" charset="0"/>
                <a:ea typeface="Verdana" panose="020B0604030504040204" pitchFamily="34" charset="0"/>
              </a:rPr>
              <a:t>40.7%</a:t>
            </a:r>
          </a:p>
        </p:txBody>
      </p:sp>
      <p:sp>
        <p:nvSpPr>
          <p:cNvPr id="10" name="Rectangle 9">
            <a:extLst>
              <a:ext uri="{FF2B5EF4-FFF2-40B4-BE49-F238E27FC236}">
                <a16:creationId xmlns:a16="http://schemas.microsoft.com/office/drawing/2014/main" id="{DD3F04E4-8253-42B8-A937-3F7A42FFDB9D}"/>
              </a:ext>
            </a:extLst>
          </p:cNvPr>
          <p:cNvSpPr/>
          <p:nvPr/>
        </p:nvSpPr>
        <p:spPr>
          <a:xfrm>
            <a:off x="7274102" y="2979504"/>
            <a:ext cx="3575407" cy="3575407"/>
          </a:xfrm>
          <a:prstGeom prst="rect">
            <a:avLst/>
          </a:prstGeom>
          <a:solidFill>
            <a:srgbClr val="005D98"/>
          </a:solidFill>
          <a:ln w="38100">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EBEC5"/>
              </a:solidFill>
            </a:endParaRPr>
          </a:p>
        </p:txBody>
      </p:sp>
      <p:sp>
        <p:nvSpPr>
          <p:cNvPr id="11" name="TextBox 10">
            <a:extLst>
              <a:ext uri="{FF2B5EF4-FFF2-40B4-BE49-F238E27FC236}">
                <a16:creationId xmlns:a16="http://schemas.microsoft.com/office/drawing/2014/main" id="{7643C9E2-3827-43C1-A6AE-AA374B011809}"/>
              </a:ext>
            </a:extLst>
          </p:cNvPr>
          <p:cNvSpPr txBox="1"/>
          <p:nvPr/>
        </p:nvSpPr>
        <p:spPr>
          <a:xfrm>
            <a:off x="7465522" y="3569362"/>
            <a:ext cx="3192566" cy="2431435"/>
          </a:xfrm>
          <a:prstGeom prst="rect">
            <a:avLst/>
          </a:prstGeom>
          <a:noFill/>
        </p:spPr>
        <p:txBody>
          <a:bodyPr wrap="square" rtlCol="0">
            <a:spAutoFit/>
          </a:bodyPr>
          <a:lstStyle/>
          <a:p>
            <a:pPr algn="ctr"/>
            <a:r>
              <a:rPr lang="en-US" sz="3200" b="1" dirty="0">
                <a:solidFill>
                  <a:srgbClr val="00C3E9"/>
                </a:solidFill>
                <a:latin typeface="Verdana" panose="020B0604030504040204" pitchFamily="34" charset="0"/>
                <a:ea typeface="Verdana" panose="020B0604030504040204" pitchFamily="34" charset="0"/>
              </a:rPr>
              <a:t>10</a:t>
            </a:r>
          </a:p>
          <a:p>
            <a:pPr algn="ctr"/>
            <a:r>
              <a:rPr lang="en-US" sz="8000" b="1" dirty="0">
                <a:solidFill>
                  <a:schemeClr val="bg1"/>
                </a:solidFill>
                <a:latin typeface="Verdana" panose="020B0604030504040204" pitchFamily="34" charset="0"/>
                <a:ea typeface="Verdana" panose="020B0604030504040204" pitchFamily="34" charset="0"/>
              </a:rPr>
              <a:t>VT</a:t>
            </a:r>
          </a:p>
          <a:p>
            <a:pPr algn="ctr"/>
            <a:r>
              <a:rPr lang="en-US" sz="4000" b="1" dirty="0">
                <a:solidFill>
                  <a:srgbClr val="F7941D"/>
                </a:solidFill>
                <a:latin typeface="Verdana" panose="020B0604030504040204" pitchFamily="34" charset="0"/>
                <a:ea typeface="Verdana" panose="020B0604030504040204" pitchFamily="34" charset="0"/>
              </a:rPr>
              <a:t>+16.7%</a:t>
            </a:r>
          </a:p>
        </p:txBody>
      </p:sp>
      <p:pic>
        <p:nvPicPr>
          <p:cNvPr id="3" name="Picture 2">
            <a:extLst>
              <a:ext uri="{FF2B5EF4-FFF2-40B4-BE49-F238E27FC236}">
                <a16:creationId xmlns:a16="http://schemas.microsoft.com/office/drawing/2014/main" id="{61E11DEA-CD2D-0335-735C-09A7E22CEA4B}"/>
              </a:ext>
            </a:extLst>
          </p:cNvPr>
          <p:cNvPicPr>
            <a:picLocks noChangeAspect="1"/>
          </p:cNvPicPr>
          <p:nvPr/>
        </p:nvPicPr>
        <p:blipFill>
          <a:blip r:embed="rId2"/>
          <a:stretch>
            <a:fillRect/>
          </a:stretch>
        </p:blipFill>
        <p:spPr>
          <a:xfrm>
            <a:off x="1" y="1396076"/>
            <a:ext cx="12170564" cy="1297428"/>
          </a:xfrm>
          <a:prstGeom prst="rect">
            <a:avLst/>
          </a:prstGeom>
        </p:spPr>
      </p:pic>
    </p:spTree>
    <p:extLst>
      <p:ext uri="{BB962C8B-B14F-4D97-AF65-F5344CB8AC3E}">
        <p14:creationId xmlns:p14="http://schemas.microsoft.com/office/powerpoint/2010/main" val="3825881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6176D-3270-00AD-8714-715AF4FABC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B72F67-7482-3D52-69CB-DB781C3E93F3}"/>
              </a:ext>
            </a:extLst>
          </p:cNvPr>
          <p:cNvPicPr>
            <a:picLocks noChangeAspect="1"/>
          </p:cNvPicPr>
          <p:nvPr/>
        </p:nvPicPr>
        <p:blipFill>
          <a:blip r:embed="rId2"/>
          <a:stretch>
            <a:fillRect/>
          </a:stretch>
        </p:blipFill>
        <p:spPr>
          <a:xfrm>
            <a:off x="846522" y="576321"/>
            <a:ext cx="10498956" cy="6281679"/>
          </a:xfrm>
          <a:prstGeom prst="rect">
            <a:avLst/>
          </a:prstGeom>
        </p:spPr>
      </p:pic>
    </p:spTree>
    <p:extLst>
      <p:ext uri="{BB962C8B-B14F-4D97-AF65-F5344CB8AC3E}">
        <p14:creationId xmlns:p14="http://schemas.microsoft.com/office/powerpoint/2010/main" val="421230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F8DE0-0B82-1D07-C4E8-D1236DA196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B645A3-EE4C-5B81-D1AB-D9C18B6A1619}"/>
              </a:ext>
            </a:extLst>
          </p:cNvPr>
          <p:cNvPicPr>
            <a:picLocks noChangeAspect="1"/>
          </p:cNvPicPr>
          <p:nvPr/>
        </p:nvPicPr>
        <p:blipFill>
          <a:blip r:embed="rId2"/>
          <a:stretch>
            <a:fillRect/>
          </a:stretch>
        </p:blipFill>
        <p:spPr>
          <a:xfrm>
            <a:off x="306404" y="646497"/>
            <a:ext cx="11579192" cy="6071486"/>
          </a:xfrm>
          <a:prstGeom prst="rect">
            <a:avLst/>
          </a:prstGeom>
        </p:spPr>
      </p:pic>
    </p:spTree>
    <p:extLst>
      <p:ext uri="{BB962C8B-B14F-4D97-AF65-F5344CB8AC3E}">
        <p14:creationId xmlns:p14="http://schemas.microsoft.com/office/powerpoint/2010/main" val="2945258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C4155-8A49-D110-E759-E96F7817A4F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6F565ED-1317-7053-1482-E2E1CCA30919}"/>
              </a:ext>
            </a:extLst>
          </p:cNvPr>
          <p:cNvPicPr>
            <a:picLocks noChangeAspect="1"/>
          </p:cNvPicPr>
          <p:nvPr/>
        </p:nvPicPr>
        <p:blipFill>
          <a:blip r:embed="rId2"/>
          <a:stretch>
            <a:fillRect/>
          </a:stretch>
        </p:blipFill>
        <p:spPr>
          <a:xfrm>
            <a:off x="1241659" y="623517"/>
            <a:ext cx="9460755" cy="6216582"/>
          </a:xfrm>
          <a:prstGeom prst="rect">
            <a:avLst/>
          </a:prstGeom>
        </p:spPr>
      </p:pic>
    </p:spTree>
    <p:extLst>
      <p:ext uri="{BB962C8B-B14F-4D97-AF65-F5344CB8AC3E}">
        <p14:creationId xmlns:p14="http://schemas.microsoft.com/office/powerpoint/2010/main" val="1055246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8C4D0D-3B31-48D6-5AA2-36B6B955E8ED}"/>
              </a:ext>
            </a:extLst>
          </p:cNvPr>
          <p:cNvPicPr>
            <a:picLocks noChangeAspect="1"/>
          </p:cNvPicPr>
          <p:nvPr/>
        </p:nvPicPr>
        <p:blipFill>
          <a:blip r:embed="rId2"/>
          <a:stretch>
            <a:fillRect/>
          </a:stretch>
        </p:blipFill>
        <p:spPr>
          <a:xfrm>
            <a:off x="0" y="895666"/>
            <a:ext cx="7190072" cy="5620187"/>
          </a:xfrm>
          <a:prstGeom prst="rect">
            <a:avLst/>
          </a:prstGeom>
        </p:spPr>
      </p:pic>
      <p:pic>
        <p:nvPicPr>
          <p:cNvPr id="11" name="Picture 10">
            <a:extLst>
              <a:ext uri="{FF2B5EF4-FFF2-40B4-BE49-F238E27FC236}">
                <a16:creationId xmlns:a16="http://schemas.microsoft.com/office/drawing/2014/main" id="{D27835D9-3777-8DAC-AFAE-442D56FBF409}"/>
              </a:ext>
            </a:extLst>
          </p:cNvPr>
          <p:cNvPicPr>
            <a:picLocks noChangeAspect="1"/>
          </p:cNvPicPr>
          <p:nvPr/>
        </p:nvPicPr>
        <p:blipFill>
          <a:blip r:embed="rId3"/>
          <a:stretch>
            <a:fillRect/>
          </a:stretch>
        </p:blipFill>
        <p:spPr>
          <a:xfrm>
            <a:off x="7833209" y="638928"/>
            <a:ext cx="3629025" cy="5876925"/>
          </a:xfrm>
          <a:prstGeom prst="rect">
            <a:avLst/>
          </a:prstGeom>
        </p:spPr>
      </p:pic>
    </p:spTree>
    <p:extLst>
      <p:ext uri="{BB962C8B-B14F-4D97-AF65-F5344CB8AC3E}">
        <p14:creationId xmlns:p14="http://schemas.microsoft.com/office/powerpoint/2010/main" val="3946611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11A32-FCB5-367C-34E3-339379101F1B}"/>
              </a:ext>
            </a:extLst>
          </p:cNvPr>
          <p:cNvPicPr>
            <a:picLocks noChangeAspect="1"/>
          </p:cNvPicPr>
          <p:nvPr/>
        </p:nvPicPr>
        <p:blipFill>
          <a:blip r:embed="rId2"/>
          <a:stretch>
            <a:fillRect/>
          </a:stretch>
        </p:blipFill>
        <p:spPr>
          <a:xfrm>
            <a:off x="0" y="879317"/>
            <a:ext cx="7162800" cy="1706573"/>
          </a:xfrm>
          <a:prstGeom prst="rect">
            <a:avLst/>
          </a:prstGeom>
        </p:spPr>
      </p:pic>
      <p:pic>
        <p:nvPicPr>
          <p:cNvPr id="7" name="Picture 6">
            <a:extLst>
              <a:ext uri="{FF2B5EF4-FFF2-40B4-BE49-F238E27FC236}">
                <a16:creationId xmlns:a16="http://schemas.microsoft.com/office/drawing/2014/main" id="{152A7F46-4AD3-468B-423F-F4EC616536C9}"/>
              </a:ext>
            </a:extLst>
          </p:cNvPr>
          <p:cNvPicPr>
            <a:picLocks noChangeAspect="1"/>
          </p:cNvPicPr>
          <p:nvPr/>
        </p:nvPicPr>
        <p:blipFill>
          <a:blip r:embed="rId3"/>
          <a:stretch>
            <a:fillRect/>
          </a:stretch>
        </p:blipFill>
        <p:spPr>
          <a:xfrm>
            <a:off x="0" y="4019550"/>
            <a:ext cx="8239125" cy="2838450"/>
          </a:xfrm>
          <a:prstGeom prst="rect">
            <a:avLst/>
          </a:prstGeom>
        </p:spPr>
      </p:pic>
      <p:pic>
        <p:nvPicPr>
          <p:cNvPr id="9" name="Picture 8">
            <a:extLst>
              <a:ext uri="{FF2B5EF4-FFF2-40B4-BE49-F238E27FC236}">
                <a16:creationId xmlns:a16="http://schemas.microsoft.com/office/drawing/2014/main" id="{B9BF2321-21BC-8EE9-23E3-7DA839A27466}"/>
              </a:ext>
            </a:extLst>
          </p:cNvPr>
          <p:cNvPicPr>
            <a:picLocks noChangeAspect="1"/>
          </p:cNvPicPr>
          <p:nvPr/>
        </p:nvPicPr>
        <p:blipFill>
          <a:blip r:embed="rId4"/>
          <a:stretch>
            <a:fillRect/>
          </a:stretch>
        </p:blipFill>
        <p:spPr>
          <a:xfrm>
            <a:off x="3332480" y="2071689"/>
            <a:ext cx="8639552" cy="2200422"/>
          </a:xfrm>
          <a:prstGeom prst="rect">
            <a:avLst/>
          </a:prstGeom>
        </p:spPr>
      </p:pic>
    </p:spTree>
    <p:extLst>
      <p:ext uri="{BB962C8B-B14F-4D97-AF65-F5344CB8AC3E}">
        <p14:creationId xmlns:p14="http://schemas.microsoft.com/office/powerpoint/2010/main" val="1527674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E83AB-2B56-EC56-4608-7E2294AB54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CB70AE-E97D-ABBC-ADA7-B9E41673BF7C}"/>
              </a:ext>
            </a:extLst>
          </p:cNvPr>
          <p:cNvSpPr txBox="1"/>
          <p:nvPr/>
        </p:nvSpPr>
        <p:spPr>
          <a:xfrm>
            <a:off x="154004" y="731520"/>
            <a:ext cx="11925701" cy="5262979"/>
          </a:xfrm>
          <a:prstGeom prst="rect">
            <a:avLst/>
          </a:prstGeom>
          <a:noFill/>
        </p:spPr>
        <p:txBody>
          <a:bodyPr wrap="square" rtlCol="0">
            <a:spAutoFit/>
          </a:bodyPr>
          <a:lstStyle/>
          <a:p>
            <a:r>
              <a:rPr lang="en-US" sz="3000" b="1" cap="all" dirty="0">
                <a:latin typeface="Montserrat" panose="00000500000000000000" pitchFamily="2" charset="0"/>
              </a:rPr>
              <a:t>Parting Thoughts Before Passing Off</a:t>
            </a:r>
          </a:p>
          <a:p>
            <a:endParaRPr lang="en-US" sz="3000" b="1" cap="all" dirty="0">
              <a:latin typeface="Montserrat" panose="00000500000000000000" pitchFamily="2" charset="0"/>
            </a:endParaRPr>
          </a:p>
          <a:p>
            <a:pPr marL="285750" indent="-285750">
              <a:buFont typeface="Arial" panose="020B0604020202020204" pitchFamily="34" charset="0"/>
              <a:buChar char="•"/>
            </a:pPr>
            <a:r>
              <a:rPr lang="en-US" sz="2000" b="1" cap="all" dirty="0">
                <a:latin typeface="Montserrat" panose="00000500000000000000" pitchFamily="2" charset="0"/>
              </a:rPr>
              <a:t>For most students, </a:t>
            </a:r>
            <a:r>
              <a:rPr lang="en-US" sz="2000" b="1" cap="all" dirty="0" err="1">
                <a:latin typeface="Montserrat" panose="00000500000000000000" pitchFamily="2" charset="0"/>
              </a:rPr>
              <a:t>Fafsa</a:t>
            </a:r>
            <a:r>
              <a:rPr lang="en-US" sz="2000" b="1" cap="all" dirty="0">
                <a:latin typeface="Montserrat" panose="00000500000000000000" pitchFamily="2" charset="0"/>
              </a:rPr>
              <a:t> COMPLETION (and advising to complete the </a:t>
            </a:r>
            <a:r>
              <a:rPr lang="en-US" sz="2000" b="1" cap="all" dirty="0" err="1">
                <a:latin typeface="Montserrat" panose="00000500000000000000" pitchFamily="2" charset="0"/>
              </a:rPr>
              <a:t>fafsa</a:t>
            </a:r>
            <a:r>
              <a:rPr lang="en-US" sz="2000" b="1" cap="all" dirty="0">
                <a:latin typeface="Montserrat" panose="00000500000000000000" pitchFamily="2" charset="0"/>
              </a:rPr>
              <a:t>) IS NECESSARY but not sufficient</a:t>
            </a:r>
            <a:br>
              <a:rPr lang="en-US" sz="2000" b="1" cap="all" dirty="0">
                <a:latin typeface="Montserrat" panose="00000500000000000000" pitchFamily="2" charset="0"/>
              </a:rPr>
            </a:br>
            <a:endParaRPr lang="en-US" sz="2000" b="1" cap="all" dirty="0">
              <a:latin typeface="Montserrat" panose="00000500000000000000" pitchFamily="2" charset="0"/>
            </a:endParaRPr>
          </a:p>
          <a:p>
            <a:pPr marL="285750" indent="-285750">
              <a:buFont typeface="Arial" panose="020B0604020202020204" pitchFamily="34" charset="0"/>
              <a:buChar char="•"/>
            </a:pPr>
            <a:r>
              <a:rPr lang="en-US" sz="2000" b="1" cap="all" dirty="0">
                <a:latin typeface="Montserrat" panose="00000500000000000000" pitchFamily="2" charset="0"/>
              </a:rPr>
              <a:t>How do universal </a:t>
            </a:r>
            <a:r>
              <a:rPr lang="en-US" sz="2000" b="1" cap="all" dirty="0" err="1">
                <a:latin typeface="Montserrat" panose="00000500000000000000" pitchFamily="2" charset="0"/>
              </a:rPr>
              <a:t>fafsa</a:t>
            </a:r>
            <a:r>
              <a:rPr lang="en-US" sz="2000" b="1" cap="all" dirty="0">
                <a:latin typeface="Montserrat" panose="00000500000000000000" pitchFamily="2" charset="0"/>
              </a:rPr>
              <a:t> policies change the value of </a:t>
            </a:r>
            <a:r>
              <a:rPr lang="en-US" sz="2000" b="1" cap="all" dirty="0" err="1">
                <a:latin typeface="Montserrat" panose="00000500000000000000" pitchFamily="2" charset="0"/>
              </a:rPr>
              <a:t>fafsa</a:t>
            </a:r>
            <a:r>
              <a:rPr lang="en-US" sz="2000" b="1" cap="all" dirty="0">
                <a:latin typeface="Montserrat" panose="00000500000000000000" pitchFamily="2" charset="0"/>
              </a:rPr>
              <a:t> completion as a leading indicator</a:t>
            </a:r>
            <a:br>
              <a:rPr lang="en-US" sz="2000" b="1" cap="all" dirty="0">
                <a:latin typeface="Montserrat" panose="00000500000000000000" pitchFamily="2" charset="0"/>
              </a:rPr>
            </a:br>
            <a:endParaRPr lang="en-US" sz="2000" b="1" cap="all" dirty="0">
              <a:latin typeface="Montserrat" panose="00000500000000000000" pitchFamily="2" charset="0"/>
            </a:endParaRPr>
          </a:p>
          <a:p>
            <a:pPr marL="285750" indent="-285750">
              <a:buFont typeface="Arial" panose="020B0604020202020204" pitchFamily="34" charset="0"/>
              <a:buChar char="•"/>
            </a:pPr>
            <a:r>
              <a:rPr lang="en-US" sz="2000" b="1" cap="all" dirty="0">
                <a:latin typeface="Montserrat" panose="00000500000000000000" pitchFamily="2" charset="0"/>
              </a:rPr>
              <a:t>There are 36.8 </a:t>
            </a:r>
            <a:r>
              <a:rPr lang="en-US" sz="2000" b="1" i="1" cap="all" dirty="0">
                <a:latin typeface="Montserrat" panose="00000500000000000000" pitchFamily="2" charset="0"/>
              </a:rPr>
              <a:t>million </a:t>
            </a:r>
            <a:r>
              <a:rPr lang="en-US" sz="2000" b="1" cap="all" dirty="0">
                <a:latin typeface="Montserrat" panose="00000500000000000000" pitchFamily="2" charset="0"/>
              </a:rPr>
              <a:t>some college, no credential students in the united states (</a:t>
            </a:r>
            <a:r>
              <a:rPr lang="en-US" sz="2000" b="1" cap="all" dirty="0" err="1">
                <a:latin typeface="Montserrat" panose="00000500000000000000" pitchFamily="2" charset="0"/>
              </a:rPr>
              <a:t>nscrc</a:t>
            </a:r>
            <a:r>
              <a:rPr lang="en-US" sz="2000" b="1" cap="all" dirty="0">
                <a:latin typeface="Montserrat" panose="00000500000000000000" pitchFamily="2" charset="0"/>
              </a:rPr>
              <a:t>)</a:t>
            </a:r>
            <a:br>
              <a:rPr lang="en-US" sz="2000" b="1" cap="all" dirty="0">
                <a:latin typeface="Montserrat" panose="00000500000000000000" pitchFamily="2" charset="0"/>
              </a:rPr>
            </a:br>
            <a:endParaRPr lang="en-US" sz="2000" b="1" cap="all" dirty="0">
              <a:latin typeface="Montserrat" panose="00000500000000000000" pitchFamily="2" charset="0"/>
            </a:endParaRPr>
          </a:p>
          <a:p>
            <a:pPr marL="285750" indent="-285750">
              <a:buFont typeface="Arial" panose="020B0604020202020204" pitchFamily="34" charset="0"/>
              <a:buChar char="•"/>
            </a:pPr>
            <a:r>
              <a:rPr lang="en-US" sz="2000" b="1" cap="all" dirty="0">
                <a:latin typeface="Montserrat" panose="00000500000000000000" pitchFamily="2" charset="0"/>
              </a:rPr>
              <a:t>The united states still does a poor job getting many traditional-aged students of color, students from low-income backgrounds, and first-generation college students into the pipeline in the first place</a:t>
            </a:r>
          </a:p>
          <a:p>
            <a:pPr marL="285750" indent="-285750">
              <a:buFont typeface="Arial" panose="020B0604020202020204" pitchFamily="34" charset="0"/>
              <a:buChar char="•"/>
            </a:pPr>
            <a:endParaRPr lang="en-US" b="1" i="1" cap="all" dirty="0">
              <a:latin typeface="Montserrat" panose="00000500000000000000" pitchFamily="2" charset="0"/>
            </a:endParaRPr>
          </a:p>
          <a:p>
            <a:pPr marL="285750" indent="-285750">
              <a:buFont typeface="Arial" panose="020B0604020202020204" pitchFamily="34" charset="0"/>
              <a:buChar char="•"/>
            </a:pPr>
            <a:endParaRPr lang="en-US" b="1" cap="all" dirty="0">
              <a:latin typeface="Montserrat" panose="00000500000000000000" pitchFamily="2" charset="0"/>
            </a:endParaRPr>
          </a:p>
        </p:txBody>
      </p:sp>
    </p:spTree>
    <p:extLst>
      <p:ext uri="{BB962C8B-B14F-4D97-AF65-F5344CB8AC3E}">
        <p14:creationId xmlns:p14="http://schemas.microsoft.com/office/powerpoint/2010/main" val="4006906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txBox="1"/>
          <p:nvPr/>
        </p:nvSpPr>
        <p:spPr>
          <a:xfrm>
            <a:off x="4394133" y="1297567"/>
            <a:ext cx="7382400" cy="3312800"/>
          </a:xfrm>
          <a:prstGeom prst="rect">
            <a:avLst/>
          </a:prstGeom>
          <a:noFill/>
          <a:ln>
            <a:noFill/>
          </a:ln>
          <a:effectLst>
            <a:outerShdw blurRad="114300" dist="19050" dir="5400000" algn="bl" rotWithShape="0">
              <a:srgbClr val="000000">
                <a:alpha val="50000"/>
              </a:srgb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sz="5867" b="1" i="1">
                <a:solidFill>
                  <a:srgbClr val="FFFFFF"/>
                </a:solidFill>
                <a:latin typeface="Aleo"/>
                <a:ea typeface="Aleo"/>
                <a:cs typeface="Aleo"/>
                <a:sym typeface="Aleo"/>
              </a:rPr>
              <a:t>Understanding the Enrollment Cliff: </a:t>
            </a:r>
            <a:r>
              <a:rPr lang="en" sz="5867" i="1">
                <a:solidFill>
                  <a:srgbClr val="FFFFFF"/>
                </a:solidFill>
                <a:latin typeface="Raleway ExtraBold"/>
                <a:ea typeface="Raleway ExtraBold"/>
                <a:cs typeface="Raleway ExtraBold"/>
                <a:sym typeface="Raleway ExtraBold"/>
              </a:rPr>
              <a:t>TRENDS &amp; IMPACT</a:t>
            </a:r>
            <a:endParaRPr sz="5867">
              <a:solidFill>
                <a:srgbClr val="FFFFFF"/>
              </a:solidFill>
              <a:latin typeface="Raleway ExtraBold"/>
              <a:ea typeface="Raleway ExtraBold"/>
              <a:cs typeface="Raleway ExtraBold"/>
              <a:sym typeface="Raleway ExtraBold"/>
            </a:endParaRPr>
          </a:p>
        </p:txBody>
      </p:sp>
      <p:sp>
        <p:nvSpPr>
          <p:cNvPr id="58" name="Google Shape;58;p14"/>
          <p:cNvSpPr txBox="1"/>
          <p:nvPr/>
        </p:nvSpPr>
        <p:spPr>
          <a:xfrm>
            <a:off x="3190200" y="4755067"/>
            <a:ext cx="8422800" cy="1968400"/>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sz="2400" b="1" i="1">
                <a:latin typeface="Aleo"/>
                <a:ea typeface="Aleo"/>
                <a:cs typeface="Aleo"/>
                <a:sym typeface="Aleo"/>
              </a:rPr>
              <a:t>Analyzing WICHE Data &amp; Vermont Enrollment Trends</a:t>
            </a:r>
            <a:endParaRPr sz="2400" b="1" i="1">
              <a:latin typeface="Aleo"/>
              <a:ea typeface="Aleo"/>
              <a:cs typeface="Aleo"/>
              <a:sym typeface="Aleo"/>
            </a:endParaRPr>
          </a:p>
          <a:p>
            <a:pPr marL="0" lvl="0" indent="0" algn="r" rtl="0">
              <a:spcBef>
                <a:spcPts val="0"/>
              </a:spcBef>
              <a:spcAft>
                <a:spcPts val="0"/>
              </a:spcAft>
              <a:buNone/>
            </a:pPr>
            <a:endParaRPr sz="2400">
              <a:latin typeface="Avenir"/>
              <a:ea typeface="Avenir"/>
              <a:cs typeface="Avenir"/>
              <a:sym typeface="Avenir"/>
            </a:endParaRPr>
          </a:p>
          <a:p>
            <a:pPr marL="0" lvl="0" indent="0" algn="r" rtl="0">
              <a:spcBef>
                <a:spcPts val="0"/>
              </a:spcBef>
              <a:spcAft>
                <a:spcPts val="0"/>
              </a:spcAft>
              <a:buNone/>
            </a:pPr>
            <a:r>
              <a:rPr lang="en" sz="2489" b="1">
                <a:latin typeface="Avenir"/>
                <a:ea typeface="Avenir"/>
                <a:cs typeface="Avenir"/>
                <a:sym typeface="Avenir"/>
              </a:rPr>
              <a:t>Lisa Branson, </a:t>
            </a:r>
            <a:r>
              <a:rPr lang="en" sz="2489" b="1" i="1">
                <a:latin typeface="Avenir"/>
                <a:ea typeface="Avenir"/>
                <a:cs typeface="Avenir"/>
                <a:sym typeface="Avenir"/>
              </a:rPr>
              <a:t>Senior Vice President of Client Development</a:t>
            </a:r>
            <a:endParaRPr sz="2489" b="1" i="1">
              <a:latin typeface="Avenir"/>
              <a:ea typeface="Avenir"/>
              <a:cs typeface="Avenir"/>
              <a:sym typeface="Avenir"/>
            </a:endParaRPr>
          </a:p>
        </p:txBody>
      </p:sp>
    </p:spTree>
    <p:extLst>
      <p:ext uri="{BB962C8B-B14F-4D97-AF65-F5344CB8AC3E}">
        <p14:creationId xmlns:p14="http://schemas.microsoft.com/office/powerpoint/2010/main" val="57074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F3C1-CA50-71B7-0FF2-1081219F1B1D}"/>
              </a:ext>
            </a:extLst>
          </p:cNvPr>
          <p:cNvSpPr>
            <a:spLocks noGrp="1"/>
          </p:cNvSpPr>
          <p:nvPr>
            <p:ph type="title"/>
          </p:nvPr>
        </p:nvSpPr>
        <p:spPr/>
        <p:txBody>
          <a:bodyPr/>
          <a:lstStyle/>
          <a:p>
            <a:r>
              <a:rPr lang="en-US" dirty="0"/>
              <a:t>Brought to you by the VASFAA Membership Engagement Committee</a:t>
            </a:r>
          </a:p>
        </p:txBody>
      </p:sp>
      <p:sp>
        <p:nvSpPr>
          <p:cNvPr id="3" name="Content Placeholder 2">
            <a:extLst>
              <a:ext uri="{FF2B5EF4-FFF2-40B4-BE49-F238E27FC236}">
                <a16:creationId xmlns:a16="http://schemas.microsoft.com/office/drawing/2014/main" id="{A6926096-E61F-D221-E990-0F714C612502}"/>
              </a:ext>
            </a:extLst>
          </p:cNvPr>
          <p:cNvSpPr>
            <a:spLocks noGrp="1"/>
          </p:cNvSpPr>
          <p:nvPr>
            <p:ph sz="quarter" idx="13"/>
          </p:nvPr>
        </p:nvSpPr>
        <p:spPr>
          <a:xfrm>
            <a:off x="495657" y="2282007"/>
            <a:ext cx="10972444" cy="4473117"/>
          </a:xfrm>
        </p:spPr>
        <p:txBody>
          <a:bodyPr>
            <a:normAutofit/>
          </a:bodyPr>
          <a:lstStyle/>
          <a:p>
            <a:pPr marL="0" marR="0" lvl="0" indent="0" defTabSz="914400" rtl="0" eaLnBrk="1" fontAlgn="auto" latinLnBrk="0" hangingPunct="1">
              <a:lnSpc>
                <a:spcPct val="90000"/>
              </a:lnSpc>
              <a:spcBef>
                <a:spcPts val="1800"/>
              </a:spcBef>
              <a:spcAft>
                <a:spcPts val="0"/>
              </a:spcAft>
              <a:buClrTx/>
              <a:buSzTx/>
              <a:buNone/>
              <a:tabLst/>
              <a:defRPr/>
            </a:pPr>
            <a:r>
              <a:rPr kumimoji="0" lang="en-US" b="1" i="1" u="none" strike="noStrike" kern="1200" cap="none" spc="0" normalizeH="0" baseline="0" noProof="0" dirty="0">
                <a:ln>
                  <a:noFill/>
                </a:ln>
                <a:solidFill>
                  <a:srgbClr val="4E4E4E"/>
                </a:solidFill>
                <a:effectLst/>
                <a:uLnTx/>
                <a:uFillTx/>
                <a:latin typeface="Aptos" panose="020B0004020202020204" pitchFamily="34" charset="0"/>
              </a:rPr>
              <a:t>Who we are:</a:t>
            </a:r>
            <a:r>
              <a:rPr kumimoji="0" lang="en-US" b="0" i="1" u="none" strike="noStrike" kern="1200" cap="none" spc="0" normalizeH="0" baseline="0" noProof="0" dirty="0">
                <a:ln>
                  <a:noFill/>
                </a:ln>
                <a:solidFill>
                  <a:srgbClr val="4E4E4E"/>
                </a:solidFill>
                <a:effectLst/>
                <a:uLnTx/>
                <a:uFillTx/>
                <a:latin typeface="Aptos" panose="020B0004020202020204" pitchFamily="34" charset="0"/>
              </a:rPr>
              <a:t>  </a:t>
            </a:r>
            <a:r>
              <a:rPr lang="en-US" i="1" dirty="0">
                <a:solidFill>
                  <a:srgbClr val="4E4E4E"/>
                </a:solidFill>
                <a:latin typeface="Aptos" panose="020B0004020202020204" pitchFamily="34" charset="0"/>
              </a:rPr>
              <a:t>Small committee who </a:t>
            </a:r>
            <a:r>
              <a:rPr kumimoji="0" lang="en-US" b="0" i="1" u="none" strike="noStrike" kern="1200" cap="none" spc="0" normalizeH="0" baseline="0" noProof="0" dirty="0">
                <a:ln>
                  <a:noFill/>
                </a:ln>
                <a:solidFill>
                  <a:srgbClr val="4E4E4E"/>
                </a:solidFill>
                <a:effectLst/>
                <a:uLnTx/>
                <a:uFillTx/>
                <a:latin typeface="Aptos" panose="020B0004020202020204" pitchFamily="34" charset="0"/>
              </a:rPr>
              <a:t>plans and executes membership engagement activities, including such things as training events, professional development activities, and other activities to keep VASFAA membership engaged, informed, and connected.</a:t>
            </a:r>
          </a:p>
          <a:p>
            <a:pPr marL="0" marR="0" lvl="0" indent="0" algn="ctr" defTabSz="914400" rtl="0" eaLnBrk="1" fontAlgn="auto" latinLnBrk="0" hangingPunct="1">
              <a:lnSpc>
                <a:spcPct val="90000"/>
              </a:lnSpc>
              <a:spcBef>
                <a:spcPts val="1800"/>
              </a:spcBef>
              <a:spcAft>
                <a:spcPts val="0"/>
              </a:spcAft>
              <a:buClrTx/>
              <a:buSzTx/>
              <a:buNone/>
              <a:tabLst/>
              <a:defRPr/>
            </a:pPr>
            <a:r>
              <a:rPr lang="en-US" sz="1600" i="1" dirty="0">
                <a:solidFill>
                  <a:srgbClr val="4E4E4E"/>
                </a:solidFill>
                <a:latin typeface="Aptos" panose="020B0004020202020204" pitchFamily="34" charset="0"/>
              </a:rPr>
              <a:t>Committee members include:</a:t>
            </a:r>
          </a:p>
          <a:p>
            <a:pPr marL="0" marR="0" lvl="0" indent="0" algn="ctr" defTabSz="914400" rtl="0" eaLnBrk="1" fontAlgn="auto" latinLnBrk="0" hangingPunct="1">
              <a:lnSpc>
                <a:spcPct val="100000"/>
              </a:lnSpc>
              <a:spcBef>
                <a:spcPts val="1800"/>
              </a:spcBef>
              <a:spcAft>
                <a:spcPts val="0"/>
              </a:spcAft>
              <a:buClrTx/>
              <a:buSzTx/>
              <a:buNone/>
              <a:tabLst/>
              <a:defRPr/>
            </a:pPr>
            <a:r>
              <a:rPr kumimoji="0" lang="en-US" sz="1600" b="0" i="1" u="none" strike="noStrike" kern="1200" cap="none" spc="0" normalizeH="0" baseline="0" noProof="0" dirty="0">
                <a:ln>
                  <a:noFill/>
                </a:ln>
                <a:solidFill>
                  <a:srgbClr val="4E4E4E"/>
                </a:solidFill>
                <a:effectLst/>
                <a:uLnTx/>
                <a:uFillTx/>
                <a:latin typeface="Aptos" panose="020B0004020202020204" pitchFamily="34" charset="0"/>
              </a:rPr>
              <a:t>Marie Johnson, Director o</a:t>
            </a:r>
            <a:r>
              <a:rPr lang="en-US" sz="1600" i="1" dirty="0">
                <a:solidFill>
                  <a:srgbClr val="4E4E4E"/>
                </a:solidFill>
                <a:latin typeface="Aptos" panose="020B0004020202020204" pitchFamily="34" charset="0"/>
              </a:rPr>
              <a:t>f Student Financial Services, University of Vermont (Co-Chair)</a:t>
            </a:r>
          </a:p>
          <a:p>
            <a:pPr marL="0" marR="0" lvl="0" indent="0" algn="ctr" defTabSz="914400" rtl="0" eaLnBrk="1" fontAlgn="auto" latinLnBrk="0" hangingPunct="1">
              <a:lnSpc>
                <a:spcPct val="100000"/>
              </a:lnSpc>
              <a:spcBef>
                <a:spcPts val="1800"/>
              </a:spcBef>
              <a:spcAft>
                <a:spcPts val="0"/>
              </a:spcAft>
              <a:buClrTx/>
              <a:buSzTx/>
              <a:buNone/>
              <a:tabLst/>
              <a:defRPr/>
            </a:pPr>
            <a:r>
              <a:rPr lang="en-US" sz="1600" i="1" dirty="0">
                <a:solidFill>
                  <a:srgbClr val="4E4E4E"/>
                </a:solidFill>
                <a:latin typeface="Aptos" panose="020B0004020202020204" pitchFamily="34" charset="0"/>
              </a:rPr>
              <a:t>Lisa Talbot, Director of Business Development, Sallie Mae (Co-Chair)</a:t>
            </a:r>
          </a:p>
          <a:p>
            <a:pPr marL="0" marR="0" lvl="0" indent="0" algn="ctr" defTabSz="914400" rtl="0" eaLnBrk="1" fontAlgn="auto" latinLnBrk="0" hangingPunct="1">
              <a:lnSpc>
                <a:spcPct val="100000"/>
              </a:lnSpc>
              <a:spcBef>
                <a:spcPts val="1800"/>
              </a:spcBef>
              <a:spcAft>
                <a:spcPts val="0"/>
              </a:spcAft>
              <a:buClrTx/>
              <a:buSzTx/>
              <a:buNone/>
              <a:tabLst/>
              <a:defRPr/>
            </a:pPr>
            <a:r>
              <a:rPr lang="en-US" sz="1600" i="1" dirty="0">
                <a:solidFill>
                  <a:srgbClr val="4E4E4E"/>
                </a:solidFill>
                <a:latin typeface="Aptos" panose="020B0004020202020204" pitchFamily="34" charset="0"/>
              </a:rPr>
              <a:t>Lynda Ossola, </a:t>
            </a:r>
            <a:r>
              <a:rPr lang="en-US" sz="1600" i="1" dirty="0">
                <a:solidFill>
                  <a:srgbClr val="154734"/>
                </a:solidFill>
                <a:effectLst/>
                <a:latin typeface="Aptos" panose="020B0004020202020204" pitchFamily="34" charset="0"/>
                <a:ea typeface="Aptos" panose="020B0004020202020204" pitchFamily="34" charset="0"/>
              </a:rPr>
              <a:t>Communications Coordinator, </a:t>
            </a:r>
            <a:r>
              <a:rPr lang="en-US" sz="1600" i="1" dirty="0">
                <a:solidFill>
                  <a:srgbClr val="4E4E4E"/>
                </a:solidFill>
                <a:latin typeface="Aptos" panose="020B0004020202020204" pitchFamily="34" charset="0"/>
              </a:rPr>
              <a:t>University of Vermont</a:t>
            </a:r>
          </a:p>
          <a:p>
            <a:pPr marL="0" marR="0" lvl="0" indent="0" algn="ctr" defTabSz="914400" rtl="0" eaLnBrk="1" fontAlgn="auto" latinLnBrk="0" hangingPunct="1">
              <a:lnSpc>
                <a:spcPct val="100000"/>
              </a:lnSpc>
              <a:spcBef>
                <a:spcPts val="1800"/>
              </a:spcBef>
              <a:spcAft>
                <a:spcPts val="0"/>
              </a:spcAft>
              <a:buClrTx/>
              <a:buSzTx/>
              <a:buNone/>
              <a:tabLst/>
              <a:defRPr/>
            </a:pPr>
            <a:r>
              <a:rPr lang="en-US" sz="1600" i="1" dirty="0">
                <a:solidFill>
                  <a:srgbClr val="4E4E4E"/>
                </a:solidFill>
                <a:latin typeface="Aptos" panose="020B0004020202020204" pitchFamily="34" charset="0"/>
              </a:rPr>
              <a:t>Jeanie Stella-Devani, </a:t>
            </a:r>
            <a:r>
              <a:rPr lang="en-US" sz="1600" b="0" i="0" dirty="0">
                <a:solidFill>
                  <a:srgbClr val="4E4E4E"/>
                </a:solidFill>
                <a:effectLst/>
                <a:latin typeface="Aptos" panose="020B0004020202020204" pitchFamily="34" charset="0"/>
              </a:rPr>
              <a:t>Assistant Director of Financial Aid,</a:t>
            </a:r>
            <a:r>
              <a:rPr lang="en-US" sz="1600" i="1" dirty="0">
                <a:solidFill>
                  <a:srgbClr val="4E4E4E"/>
                </a:solidFill>
                <a:latin typeface="Aptos" panose="020B0004020202020204" pitchFamily="34" charset="0"/>
              </a:rPr>
              <a:t> Vermont State University</a:t>
            </a:r>
          </a:p>
          <a:p>
            <a:pPr marL="0" marR="0" lvl="0" indent="0" algn="ctr" defTabSz="914400" rtl="0" eaLnBrk="1" fontAlgn="auto" latinLnBrk="0" hangingPunct="1">
              <a:lnSpc>
                <a:spcPct val="100000"/>
              </a:lnSpc>
              <a:spcBef>
                <a:spcPts val="1800"/>
              </a:spcBef>
              <a:spcAft>
                <a:spcPts val="0"/>
              </a:spcAft>
              <a:buClrTx/>
              <a:buSzTx/>
              <a:buNone/>
              <a:tabLst/>
              <a:defRPr/>
            </a:pPr>
            <a:r>
              <a:rPr lang="en-US" sz="1600" i="1" dirty="0">
                <a:solidFill>
                  <a:srgbClr val="4E4E4E"/>
                </a:solidFill>
                <a:latin typeface="Aptos" panose="020B0004020202020204" pitchFamily="34" charset="0"/>
              </a:rPr>
              <a:t>Melaney Wald, School Services Representative, Vermont Student Assistance Corporation</a:t>
            </a:r>
          </a:p>
          <a:p>
            <a:pPr marL="0" marR="0" lvl="0" indent="0" defTabSz="914400" rtl="0" eaLnBrk="1" fontAlgn="auto" latinLnBrk="0" hangingPunct="1">
              <a:lnSpc>
                <a:spcPct val="100000"/>
              </a:lnSpc>
              <a:spcBef>
                <a:spcPts val="1800"/>
              </a:spcBef>
              <a:spcAft>
                <a:spcPts val="0"/>
              </a:spcAft>
              <a:buClrTx/>
              <a:buSzTx/>
              <a:buNone/>
              <a:tabLst/>
              <a:defRPr/>
            </a:pPr>
            <a:endParaRPr lang="en-US" i="1" dirty="0">
              <a:solidFill>
                <a:srgbClr val="4E4E4E"/>
              </a:solidFill>
              <a:latin typeface="Aptos" panose="020B0004020202020204" pitchFamily="34" charset="0"/>
            </a:endParaRPr>
          </a:p>
          <a:p>
            <a:pPr marL="0" marR="0" lvl="0" indent="0" defTabSz="914400" rtl="0" eaLnBrk="1" fontAlgn="auto" latinLnBrk="0" hangingPunct="1">
              <a:lnSpc>
                <a:spcPct val="90000"/>
              </a:lnSpc>
              <a:spcBef>
                <a:spcPts val="1800"/>
              </a:spcBef>
              <a:spcAft>
                <a:spcPts val="0"/>
              </a:spcAft>
              <a:buClrTx/>
              <a:buSzTx/>
              <a:buNone/>
              <a:tabLst/>
              <a:defRPr/>
            </a:pPr>
            <a:endParaRPr kumimoji="0" lang="en-US" b="0" i="1" u="none" strike="noStrike" kern="1200" cap="none" spc="0" normalizeH="0" baseline="0" noProof="0" dirty="0">
              <a:ln>
                <a:noFill/>
              </a:ln>
              <a:solidFill>
                <a:srgbClr val="4E4E4E"/>
              </a:solidFill>
              <a:effectLst/>
              <a:uLnTx/>
              <a:uFillTx/>
              <a:latin typeface="Aptos" panose="020B0004020202020204" pitchFamily="34" charset="0"/>
            </a:endParaRPr>
          </a:p>
          <a:p>
            <a:pPr marL="0" marR="0" lvl="0" indent="0" defTabSz="914400" rtl="0" eaLnBrk="1" fontAlgn="auto" latinLnBrk="0" hangingPunct="1">
              <a:lnSpc>
                <a:spcPct val="90000"/>
              </a:lnSpc>
              <a:spcBef>
                <a:spcPts val="1800"/>
              </a:spcBef>
              <a:spcAft>
                <a:spcPts val="0"/>
              </a:spcAft>
              <a:buClrTx/>
              <a:buSzTx/>
              <a:buNone/>
              <a:tabLst/>
              <a:defRPr/>
            </a:pPr>
            <a:endParaRPr lang="en-US" i="1" dirty="0">
              <a:solidFill>
                <a:srgbClr val="4E4E4E"/>
              </a:solidFill>
              <a:latin typeface="Aptos" panose="020B0004020202020204" pitchFamily="34" charset="0"/>
            </a:endParaRPr>
          </a:p>
          <a:p>
            <a:pPr marL="0" marR="0" lvl="0" indent="0" defTabSz="914400" rtl="0" eaLnBrk="1" fontAlgn="auto" latinLnBrk="0" hangingPunct="1">
              <a:lnSpc>
                <a:spcPct val="90000"/>
              </a:lnSpc>
              <a:spcBef>
                <a:spcPts val="1800"/>
              </a:spcBef>
              <a:spcAft>
                <a:spcPts val="0"/>
              </a:spcAft>
              <a:buClrTx/>
              <a:buSzTx/>
              <a:buNone/>
              <a:tabLst/>
              <a:defRPr/>
            </a:pPr>
            <a:endParaRPr kumimoji="0" lang="en-US" b="0" i="0" u="none" strike="noStrike" kern="1200" cap="none" spc="0" normalizeH="0" baseline="0" noProof="0" dirty="0">
              <a:ln>
                <a:noFill/>
              </a:ln>
              <a:solidFill>
                <a:srgbClr val="000000"/>
              </a:solidFill>
              <a:effectLst/>
              <a:uLnTx/>
              <a:uFillTx/>
              <a:latin typeface="Aptos" panose="020B0004020202020204" pitchFamily="34" charset="0"/>
            </a:endParaRPr>
          </a:p>
        </p:txBody>
      </p:sp>
    </p:spTree>
    <p:extLst>
      <p:ext uri="{BB962C8B-B14F-4D97-AF65-F5344CB8AC3E}">
        <p14:creationId xmlns:p14="http://schemas.microsoft.com/office/powerpoint/2010/main" val="1864542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5441067" y="343133"/>
            <a:ext cx="6488400" cy="119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990"/>
              <a:buNone/>
            </a:pPr>
            <a:r>
              <a:rPr lang="en" sz="3760" b="1" i="1">
                <a:latin typeface="Aleo"/>
                <a:ea typeface="Aleo"/>
                <a:cs typeface="Aleo"/>
                <a:sym typeface="Aleo"/>
              </a:rPr>
              <a:t>What is the</a:t>
            </a:r>
            <a:endParaRPr sz="3760" b="1" i="1">
              <a:latin typeface="Aleo"/>
              <a:ea typeface="Aleo"/>
              <a:cs typeface="Aleo"/>
              <a:sym typeface="Aleo"/>
            </a:endParaRPr>
          </a:p>
          <a:p>
            <a:pPr marL="0" lvl="0" indent="0" algn="l" rtl="0">
              <a:spcBef>
                <a:spcPts val="0"/>
              </a:spcBef>
              <a:spcAft>
                <a:spcPts val="0"/>
              </a:spcAft>
              <a:buSzPts val="990"/>
              <a:buNone/>
            </a:pPr>
            <a:r>
              <a:rPr lang="en" sz="3760">
                <a:latin typeface="Raleway ExtraBold"/>
                <a:ea typeface="Raleway ExtraBold"/>
                <a:cs typeface="Raleway ExtraBold"/>
                <a:sym typeface="Raleway ExtraBold"/>
              </a:rPr>
              <a:t>ENROLLMENT CLIFF?</a:t>
            </a:r>
            <a:endParaRPr sz="3760">
              <a:latin typeface="Raleway ExtraBold"/>
              <a:ea typeface="Raleway ExtraBold"/>
              <a:cs typeface="Raleway ExtraBold"/>
              <a:sym typeface="Raleway ExtraBold"/>
            </a:endParaRPr>
          </a:p>
        </p:txBody>
      </p:sp>
      <p:sp>
        <p:nvSpPr>
          <p:cNvPr id="64" name="Google Shape;64;p15"/>
          <p:cNvSpPr txBox="1">
            <a:spLocks noGrp="1"/>
          </p:cNvSpPr>
          <p:nvPr>
            <p:ph type="body" idx="1"/>
          </p:nvPr>
        </p:nvSpPr>
        <p:spPr>
          <a:xfrm>
            <a:off x="5627867" y="2306500"/>
            <a:ext cx="6148400" cy="4152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Clr>
                <a:srgbClr val="EE7623"/>
              </a:buClr>
              <a:buSzPts val="1800"/>
              <a:buFont typeface="Avenir"/>
              <a:buChar char="●"/>
            </a:pPr>
            <a:r>
              <a:rPr lang="en">
                <a:solidFill>
                  <a:schemeClr val="dk1"/>
                </a:solidFill>
                <a:latin typeface="Avenir"/>
                <a:ea typeface="Avenir"/>
                <a:cs typeface="Avenir"/>
                <a:sym typeface="Avenir"/>
              </a:rPr>
              <a:t>The "Enrollment Cliff" refers to the projected, sharp </a:t>
            </a:r>
            <a:r>
              <a:rPr lang="en" b="1">
                <a:solidFill>
                  <a:srgbClr val="EE7623"/>
                </a:solidFill>
                <a:latin typeface="Avenir"/>
                <a:ea typeface="Avenir"/>
                <a:cs typeface="Avenir"/>
                <a:sym typeface="Avenir"/>
              </a:rPr>
              <a:t>decline in college enrollments starting in 2025.</a:t>
            </a:r>
            <a:endParaRPr>
              <a:solidFill>
                <a:srgbClr val="EE7623"/>
              </a:solidFill>
              <a:latin typeface="Avenir"/>
              <a:ea typeface="Avenir"/>
              <a:cs typeface="Avenir"/>
              <a:sym typeface="Avenir"/>
            </a:endParaRPr>
          </a:p>
          <a:p>
            <a:pPr marL="609585" lvl="0" indent="-457189" algn="l" rtl="0">
              <a:spcBef>
                <a:spcPts val="400"/>
              </a:spcBef>
              <a:spcAft>
                <a:spcPts val="0"/>
              </a:spcAft>
              <a:buClr>
                <a:srgbClr val="EE7623"/>
              </a:buClr>
              <a:buSzPts val="1800"/>
              <a:buFont typeface="Avenir"/>
              <a:buChar char="●"/>
            </a:pPr>
            <a:r>
              <a:rPr lang="en">
                <a:solidFill>
                  <a:schemeClr val="dk1"/>
                </a:solidFill>
                <a:latin typeface="Avenir"/>
                <a:ea typeface="Avenir"/>
                <a:cs typeface="Avenir"/>
                <a:sym typeface="Avenir"/>
              </a:rPr>
              <a:t>It was driven by declining birth rates post-Great Recession (2008).</a:t>
            </a:r>
            <a:endParaRPr>
              <a:solidFill>
                <a:schemeClr val="dk1"/>
              </a:solidFill>
              <a:latin typeface="Avenir"/>
              <a:ea typeface="Avenir"/>
              <a:cs typeface="Avenir"/>
              <a:sym typeface="Avenir"/>
            </a:endParaRPr>
          </a:p>
          <a:p>
            <a:pPr marL="609585" lvl="0" indent="-457189" algn="l" rtl="0">
              <a:spcBef>
                <a:spcPts val="400"/>
              </a:spcBef>
              <a:spcAft>
                <a:spcPts val="0"/>
              </a:spcAft>
              <a:buClr>
                <a:srgbClr val="EE7623"/>
              </a:buClr>
              <a:buSzPts val="1800"/>
              <a:buFont typeface="Avenir"/>
              <a:buChar char="●"/>
            </a:pPr>
            <a:r>
              <a:rPr lang="en">
                <a:solidFill>
                  <a:schemeClr val="dk1"/>
                </a:solidFill>
                <a:latin typeface="Avenir"/>
                <a:ea typeface="Avenir"/>
                <a:cs typeface="Avenir"/>
                <a:sym typeface="Avenir"/>
              </a:rPr>
              <a:t>Fewer high school graduates mean fewer traditional college students.</a:t>
            </a:r>
            <a:endParaRPr>
              <a:solidFill>
                <a:schemeClr val="dk1"/>
              </a:solidFill>
              <a:latin typeface="Avenir"/>
              <a:ea typeface="Avenir"/>
              <a:cs typeface="Avenir"/>
              <a:sym typeface="Avenir"/>
            </a:endParaRPr>
          </a:p>
          <a:p>
            <a:pPr marL="0" lvl="0" indent="0" algn="l" rtl="0">
              <a:spcBef>
                <a:spcPts val="400"/>
              </a:spcBef>
              <a:spcAft>
                <a:spcPts val="400"/>
              </a:spcAft>
              <a:buNone/>
            </a:pPr>
            <a:endParaRPr>
              <a:solidFill>
                <a:schemeClr val="dk1"/>
              </a:solidFill>
              <a:latin typeface="Avenir"/>
              <a:ea typeface="Avenir"/>
              <a:cs typeface="Avenir"/>
              <a:sym typeface="Avenir"/>
            </a:endParaRPr>
          </a:p>
        </p:txBody>
      </p:sp>
      <p:pic>
        <p:nvPicPr>
          <p:cNvPr id="65" name="Google Shape;65;p15"/>
          <p:cNvPicPr preferRelativeResize="0"/>
          <p:nvPr/>
        </p:nvPicPr>
        <p:blipFill rotWithShape="1">
          <a:blip r:embed="rId4">
            <a:alphaModFix/>
          </a:blip>
          <a:srcRect l="25170" r="24042"/>
          <a:stretch/>
        </p:blipFill>
        <p:spPr>
          <a:xfrm>
            <a:off x="1" y="1"/>
            <a:ext cx="5225903" cy="6858001"/>
          </a:xfrm>
          <a:prstGeom prst="rect">
            <a:avLst/>
          </a:prstGeom>
          <a:noFill/>
          <a:ln>
            <a:noFill/>
          </a:ln>
        </p:spPr>
      </p:pic>
      <p:pic>
        <p:nvPicPr>
          <p:cNvPr id="66" name="Google Shape;66;p15"/>
          <p:cNvPicPr preferRelativeResize="0"/>
          <p:nvPr/>
        </p:nvPicPr>
        <p:blipFill rotWithShape="1">
          <a:blip r:embed="rId5">
            <a:alphaModFix/>
          </a:blip>
          <a:srcRect r="19788"/>
          <a:stretch/>
        </p:blipFill>
        <p:spPr>
          <a:xfrm>
            <a:off x="0" y="1"/>
            <a:ext cx="5225901" cy="6858001"/>
          </a:xfrm>
          <a:prstGeom prst="rect">
            <a:avLst/>
          </a:prstGeom>
          <a:noFill/>
          <a:ln>
            <a:noFill/>
          </a:ln>
        </p:spPr>
      </p:pic>
    </p:spTree>
    <p:extLst>
      <p:ext uri="{BB962C8B-B14F-4D97-AF65-F5344CB8AC3E}">
        <p14:creationId xmlns:p14="http://schemas.microsoft.com/office/powerpoint/2010/main" val="1132189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415600" y="445933"/>
            <a:ext cx="11360800" cy="119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990"/>
              <a:buNone/>
            </a:pPr>
            <a:r>
              <a:rPr lang="en" b="1" i="1">
                <a:latin typeface="Aleo"/>
                <a:ea typeface="Aleo"/>
                <a:cs typeface="Aleo"/>
                <a:sym typeface="Aleo"/>
              </a:rPr>
              <a:t>The Enrollment Cliff:</a:t>
            </a:r>
            <a:endParaRPr b="1" i="1">
              <a:latin typeface="Aleo"/>
              <a:ea typeface="Aleo"/>
              <a:cs typeface="Aleo"/>
              <a:sym typeface="Aleo"/>
            </a:endParaRPr>
          </a:p>
          <a:p>
            <a:pPr marL="0" lvl="0" indent="0" algn="l" rtl="0">
              <a:spcBef>
                <a:spcPts val="0"/>
              </a:spcBef>
              <a:spcAft>
                <a:spcPts val="0"/>
              </a:spcAft>
              <a:buSzPts val="990"/>
              <a:buNone/>
            </a:pPr>
            <a:r>
              <a:rPr lang="en">
                <a:latin typeface="Raleway ExtraBold"/>
                <a:ea typeface="Raleway ExtraBold"/>
                <a:cs typeface="Raleway ExtraBold"/>
                <a:sym typeface="Raleway ExtraBold"/>
              </a:rPr>
              <a:t>WHY IS IT HAPPENING?</a:t>
            </a:r>
            <a:endParaRPr>
              <a:latin typeface="Raleway ExtraBold"/>
              <a:ea typeface="Raleway ExtraBold"/>
              <a:cs typeface="Raleway ExtraBold"/>
              <a:sym typeface="Raleway ExtraBold"/>
            </a:endParaRPr>
          </a:p>
        </p:txBody>
      </p:sp>
      <p:sp>
        <p:nvSpPr>
          <p:cNvPr id="72" name="Google Shape;72;p16"/>
          <p:cNvSpPr txBox="1">
            <a:spLocks noGrp="1"/>
          </p:cNvSpPr>
          <p:nvPr>
            <p:ph type="body" idx="1"/>
          </p:nvPr>
        </p:nvSpPr>
        <p:spPr>
          <a:xfrm>
            <a:off x="415600" y="2156367"/>
            <a:ext cx="11174000" cy="150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95000"/>
              </a:lnSpc>
              <a:spcBef>
                <a:spcPts val="0"/>
              </a:spcBef>
              <a:spcAft>
                <a:spcPts val="0"/>
              </a:spcAft>
              <a:buClr>
                <a:srgbClr val="EE7623"/>
              </a:buClr>
              <a:buSzPts val="1800"/>
              <a:buFont typeface="Avenir"/>
              <a:buChar char="●"/>
            </a:pPr>
            <a:r>
              <a:rPr lang="en">
                <a:solidFill>
                  <a:schemeClr val="dk1"/>
                </a:solidFill>
                <a:highlight>
                  <a:schemeClr val="lt1"/>
                </a:highlight>
                <a:latin typeface="Avenir"/>
                <a:ea typeface="Avenir"/>
                <a:cs typeface="Avenir"/>
                <a:sym typeface="Avenir"/>
              </a:rPr>
              <a:t>Declining U.S. birth rates since 2008</a:t>
            </a:r>
            <a:endParaRPr>
              <a:solidFill>
                <a:schemeClr val="dk1"/>
              </a:solidFill>
              <a:highlight>
                <a:schemeClr val="lt1"/>
              </a:highlight>
              <a:latin typeface="Avenir"/>
              <a:ea typeface="Avenir"/>
              <a:cs typeface="Avenir"/>
              <a:sym typeface="Avenir"/>
            </a:endParaRPr>
          </a:p>
          <a:p>
            <a:pPr marL="609585" lvl="0" indent="-457189" algn="l" rtl="0">
              <a:lnSpc>
                <a:spcPct val="95000"/>
              </a:lnSpc>
              <a:spcBef>
                <a:spcPts val="400"/>
              </a:spcBef>
              <a:spcAft>
                <a:spcPts val="0"/>
              </a:spcAft>
              <a:buClr>
                <a:srgbClr val="EE7623"/>
              </a:buClr>
              <a:buSzPts val="1800"/>
              <a:buFont typeface="Avenir"/>
              <a:buChar char="●"/>
            </a:pPr>
            <a:r>
              <a:rPr lang="en">
                <a:solidFill>
                  <a:schemeClr val="dk1"/>
                </a:solidFill>
                <a:highlight>
                  <a:schemeClr val="lt1"/>
                </a:highlight>
                <a:latin typeface="Avenir"/>
                <a:ea typeface="Avenir"/>
                <a:cs typeface="Avenir"/>
                <a:sym typeface="Avenir"/>
              </a:rPr>
              <a:t>Changing perceptions of higher education value</a:t>
            </a:r>
            <a:endParaRPr>
              <a:solidFill>
                <a:schemeClr val="dk1"/>
              </a:solidFill>
              <a:highlight>
                <a:schemeClr val="lt1"/>
              </a:highlight>
              <a:latin typeface="Avenir"/>
              <a:ea typeface="Avenir"/>
              <a:cs typeface="Avenir"/>
              <a:sym typeface="Avenir"/>
            </a:endParaRPr>
          </a:p>
          <a:p>
            <a:pPr marL="609585" lvl="0" indent="-457189" algn="l" rtl="0">
              <a:lnSpc>
                <a:spcPct val="95000"/>
              </a:lnSpc>
              <a:spcBef>
                <a:spcPts val="400"/>
              </a:spcBef>
              <a:spcAft>
                <a:spcPts val="0"/>
              </a:spcAft>
              <a:buClr>
                <a:srgbClr val="EE7623"/>
              </a:buClr>
              <a:buSzPts val="1800"/>
              <a:buFont typeface="Avenir"/>
              <a:buChar char="●"/>
            </a:pPr>
            <a:r>
              <a:rPr lang="en">
                <a:solidFill>
                  <a:schemeClr val="dk1"/>
                </a:solidFill>
                <a:highlight>
                  <a:schemeClr val="lt1"/>
                </a:highlight>
                <a:latin typeface="Avenir"/>
                <a:ea typeface="Avenir"/>
                <a:cs typeface="Avenir"/>
                <a:sym typeface="Avenir"/>
              </a:rPr>
              <a:t>Economic shifts influencing career paths</a:t>
            </a:r>
            <a:endParaRPr>
              <a:solidFill>
                <a:schemeClr val="dk1"/>
              </a:solidFill>
              <a:highlight>
                <a:schemeClr val="lt1"/>
              </a:highlight>
              <a:latin typeface="Avenir"/>
              <a:ea typeface="Avenir"/>
              <a:cs typeface="Avenir"/>
              <a:sym typeface="Avenir"/>
            </a:endParaRPr>
          </a:p>
          <a:p>
            <a:pPr marL="609585" lvl="0" indent="-457189" algn="l" rtl="0">
              <a:lnSpc>
                <a:spcPct val="95000"/>
              </a:lnSpc>
              <a:spcBef>
                <a:spcPts val="400"/>
              </a:spcBef>
              <a:spcAft>
                <a:spcPts val="0"/>
              </a:spcAft>
              <a:buClr>
                <a:srgbClr val="EE7623"/>
              </a:buClr>
              <a:buSzPts val="1800"/>
              <a:buFont typeface="Avenir"/>
              <a:buChar char="●"/>
            </a:pPr>
            <a:r>
              <a:rPr lang="en">
                <a:solidFill>
                  <a:schemeClr val="dk1"/>
                </a:solidFill>
                <a:highlight>
                  <a:schemeClr val="lt1"/>
                </a:highlight>
                <a:latin typeface="Avenir"/>
                <a:ea typeface="Avenir"/>
                <a:cs typeface="Avenir"/>
                <a:sym typeface="Avenir"/>
              </a:rPr>
              <a:t>Increased competition from alternative education and workforce options</a:t>
            </a:r>
            <a:endParaRPr>
              <a:solidFill>
                <a:schemeClr val="dk1"/>
              </a:solidFill>
              <a:highlight>
                <a:schemeClr val="lt1"/>
              </a:highlight>
              <a:latin typeface="Avenir"/>
              <a:ea typeface="Avenir"/>
              <a:cs typeface="Avenir"/>
              <a:sym typeface="Avenir"/>
            </a:endParaRPr>
          </a:p>
          <a:p>
            <a:pPr marL="609585" lvl="0" indent="-457189" algn="l" rtl="0">
              <a:spcBef>
                <a:spcPts val="400"/>
              </a:spcBef>
              <a:spcAft>
                <a:spcPts val="0"/>
              </a:spcAft>
              <a:buClr>
                <a:srgbClr val="EE7623"/>
              </a:buClr>
              <a:buSzPts val="1800"/>
              <a:buFont typeface="Avenir"/>
              <a:buChar char="●"/>
            </a:pPr>
            <a:r>
              <a:rPr lang="en">
                <a:solidFill>
                  <a:schemeClr val="dk1"/>
                </a:solidFill>
                <a:latin typeface="Avenir"/>
                <a:ea typeface="Avenir"/>
                <a:cs typeface="Avenir"/>
                <a:sym typeface="Avenir"/>
              </a:rPr>
              <a:t>WICHE (Western Interstate Commission for Higher Education) High School Graduation Data:</a:t>
            </a:r>
            <a:endParaRPr>
              <a:solidFill>
                <a:schemeClr val="dk1"/>
              </a:solidFill>
              <a:latin typeface="Avenir"/>
              <a:ea typeface="Avenir"/>
              <a:cs typeface="Avenir"/>
              <a:sym typeface="Avenir"/>
            </a:endParaRPr>
          </a:p>
          <a:p>
            <a:pPr marL="1219170" lvl="1" indent="-457189" algn="l" rtl="0">
              <a:spcBef>
                <a:spcPts val="0"/>
              </a:spcBef>
              <a:spcAft>
                <a:spcPts val="0"/>
              </a:spcAft>
              <a:buClr>
                <a:srgbClr val="009BBE"/>
              </a:buClr>
              <a:buSzPts val="1800"/>
              <a:buFont typeface="Avenir"/>
              <a:buChar char="○"/>
            </a:pPr>
            <a:r>
              <a:rPr lang="en" sz="2400">
                <a:solidFill>
                  <a:schemeClr val="dk1"/>
                </a:solidFill>
                <a:latin typeface="Avenir"/>
                <a:ea typeface="Avenir"/>
                <a:cs typeface="Avenir"/>
                <a:sym typeface="Avenir"/>
              </a:rPr>
              <a:t>National projections show a peak in 2025, followed by a decline</a:t>
            </a:r>
            <a:endParaRPr sz="2400">
              <a:solidFill>
                <a:schemeClr val="dk1"/>
              </a:solidFill>
              <a:latin typeface="Avenir"/>
              <a:ea typeface="Avenir"/>
              <a:cs typeface="Avenir"/>
              <a:sym typeface="Avenir"/>
            </a:endParaRPr>
          </a:p>
          <a:p>
            <a:pPr marL="1219170" lvl="1" indent="-457189" algn="l" rtl="0">
              <a:spcBef>
                <a:spcPts val="0"/>
              </a:spcBef>
              <a:spcAft>
                <a:spcPts val="0"/>
              </a:spcAft>
              <a:buClr>
                <a:srgbClr val="009BBE"/>
              </a:buClr>
              <a:buSzPts val="1800"/>
              <a:buFont typeface="Avenir"/>
              <a:buChar char="○"/>
            </a:pPr>
            <a:r>
              <a:rPr lang="en" sz="2400">
                <a:solidFill>
                  <a:schemeClr val="dk1"/>
                </a:solidFill>
                <a:latin typeface="Avenir"/>
                <a:ea typeface="Avenir"/>
                <a:cs typeface="Avenir"/>
                <a:sym typeface="Avenir"/>
              </a:rPr>
              <a:t>Significant impact varies by region</a:t>
            </a:r>
            <a:endParaRPr sz="2400">
              <a:solidFill>
                <a:schemeClr val="dk1"/>
              </a:solidFill>
              <a:highlight>
                <a:schemeClr val="lt1"/>
              </a:highlight>
              <a:latin typeface="Avenir"/>
              <a:ea typeface="Avenir"/>
              <a:cs typeface="Avenir"/>
              <a:sym typeface="Avenir"/>
            </a:endParaRPr>
          </a:p>
          <a:p>
            <a:pPr marL="1219170" lvl="0" indent="0" algn="l" rtl="0">
              <a:spcBef>
                <a:spcPts val="2000"/>
              </a:spcBef>
              <a:spcAft>
                <a:spcPts val="0"/>
              </a:spcAft>
              <a:buNone/>
            </a:pPr>
            <a:endParaRPr>
              <a:solidFill>
                <a:srgbClr val="001D35"/>
              </a:solidFill>
              <a:highlight>
                <a:schemeClr val="lt1"/>
              </a:highlight>
              <a:latin typeface="Avenir"/>
              <a:ea typeface="Avenir"/>
              <a:cs typeface="Avenir"/>
              <a:sym typeface="Avenir"/>
            </a:endParaRPr>
          </a:p>
          <a:p>
            <a:pPr marL="0" lvl="0" indent="0" algn="l" rtl="0">
              <a:lnSpc>
                <a:spcPct val="95000"/>
              </a:lnSpc>
              <a:spcBef>
                <a:spcPts val="2000"/>
              </a:spcBef>
              <a:spcAft>
                <a:spcPts val="400"/>
              </a:spcAft>
              <a:buNone/>
            </a:pPr>
            <a:endParaRPr>
              <a:solidFill>
                <a:schemeClr val="dk1"/>
              </a:solidFill>
              <a:latin typeface="Avenir"/>
              <a:ea typeface="Avenir"/>
              <a:cs typeface="Avenir"/>
              <a:sym typeface="Avenir"/>
            </a:endParaRPr>
          </a:p>
        </p:txBody>
      </p:sp>
    </p:spTree>
    <p:extLst>
      <p:ext uri="{BB962C8B-B14F-4D97-AF65-F5344CB8AC3E}">
        <p14:creationId xmlns:p14="http://schemas.microsoft.com/office/powerpoint/2010/main" val="4127290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415600" y="445933"/>
            <a:ext cx="11360800" cy="119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990"/>
              <a:buNone/>
            </a:pPr>
            <a:r>
              <a:rPr lang="en" b="1" i="1">
                <a:latin typeface="Aleo"/>
                <a:ea typeface="Aleo"/>
                <a:cs typeface="Aleo"/>
                <a:sym typeface="Aleo"/>
              </a:rPr>
              <a:t>Unpacking the Enrollment Cliff</a:t>
            </a:r>
            <a:endParaRPr b="1" i="1">
              <a:latin typeface="Aleo"/>
              <a:ea typeface="Aleo"/>
              <a:cs typeface="Aleo"/>
              <a:sym typeface="Aleo"/>
            </a:endParaRPr>
          </a:p>
          <a:p>
            <a:pPr marL="0" lvl="0" indent="0" algn="l" rtl="0">
              <a:spcBef>
                <a:spcPts val="0"/>
              </a:spcBef>
              <a:spcAft>
                <a:spcPts val="0"/>
              </a:spcAft>
              <a:buSzPts val="990"/>
              <a:buNone/>
            </a:pPr>
            <a:r>
              <a:rPr lang="en">
                <a:latin typeface="Raleway ExtraBold"/>
                <a:ea typeface="Raleway ExtraBold"/>
                <a:cs typeface="Raleway ExtraBold"/>
                <a:sym typeface="Raleway ExtraBold"/>
              </a:rPr>
              <a:t>WITH DATA!</a:t>
            </a:r>
            <a:endParaRPr>
              <a:latin typeface="Raleway ExtraBold"/>
              <a:ea typeface="Raleway ExtraBold"/>
              <a:cs typeface="Raleway ExtraBold"/>
              <a:sym typeface="Raleway ExtraBold"/>
            </a:endParaRPr>
          </a:p>
        </p:txBody>
      </p:sp>
      <p:sp>
        <p:nvSpPr>
          <p:cNvPr id="78" name="Google Shape;78;p17"/>
          <p:cNvSpPr txBox="1">
            <a:spLocks noGrp="1"/>
          </p:cNvSpPr>
          <p:nvPr>
            <p:ph type="body" idx="1"/>
          </p:nvPr>
        </p:nvSpPr>
        <p:spPr>
          <a:xfrm>
            <a:off x="499933" y="5463100"/>
            <a:ext cx="11360800" cy="13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1600"/>
              </a:spcAft>
              <a:buNone/>
            </a:pPr>
            <a:r>
              <a:rPr lang="en" sz="2933" b="1" i="1">
                <a:solidFill>
                  <a:srgbClr val="999999"/>
                </a:solidFill>
                <a:latin typeface="Aleo"/>
                <a:ea typeface="Aleo"/>
                <a:cs typeface="Aleo"/>
                <a:sym typeface="Aleo"/>
              </a:rPr>
              <a:t>Vermont’s projected decline in HS Graduates is 15% by 2041.</a:t>
            </a:r>
            <a:endParaRPr sz="2933" b="1" i="1">
              <a:solidFill>
                <a:srgbClr val="999999"/>
              </a:solidFill>
              <a:latin typeface="Aleo"/>
              <a:ea typeface="Aleo"/>
              <a:cs typeface="Aleo"/>
              <a:sym typeface="Aleo"/>
            </a:endParaRPr>
          </a:p>
        </p:txBody>
      </p:sp>
      <p:pic>
        <p:nvPicPr>
          <p:cNvPr id="79" name="Google Shape;79;p17"/>
          <p:cNvPicPr preferRelativeResize="0"/>
          <p:nvPr/>
        </p:nvPicPr>
        <p:blipFill>
          <a:blip r:embed="rId4">
            <a:alphaModFix/>
          </a:blip>
          <a:stretch>
            <a:fillRect/>
          </a:stretch>
        </p:blipFill>
        <p:spPr>
          <a:xfrm>
            <a:off x="3048534" y="1848733"/>
            <a:ext cx="5432001" cy="3411168"/>
          </a:xfrm>
          <a:prstGeom prst="rect">
            <a:avLst/>
          </a:prstGeom>
          <a:noFill/>
          <a:ln>
            <a:noFill/>
          </a:ln>
        </p:spPr>
      </p:pic>
    </p:spTree>
    <p:extLst>
      <p:ext uri="{BB962C8B-B14F-4D97-AF65-F5344CB8AC3E}">
        <p14:creationId xmlns:p14="http://schemas.microsoft.com/office/powerpoint/2010/main" val="1591569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415600" y="445933"/>
            <a:ext cx="11360800" cy="119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990"/>
              <a:buNone/>
            </a:pPr>
            <a:r>
              <a:rPr lang="en" b="1" i="1">
                <a:latin typeface="Aleo"/>
                <a:ea typeface="Aleo"/>
                <a:cs typeface="Aleo"/>
                <a:sym typeface="Aleo"/>
              </a:rPr>
              <a:t>Vermont High School Graduation</a:t>
            </a:r>
            <a:br>
              <a:rPr lang="en" b="1" i="1">
                <a:latin typeface="Aleo"/>
                <a:ea typeface="Aleo"/>
                <a:cs typeface="Aleo"/>
                <a:sym typeface="Aleo"/>
              </a:rPr>
            </a:br>
            <a:r>
              <a:rPr lang="en">
                <a:latin typeface="Raleway ExtraBold"/>
                <a:ea typeface="Raleway ExtraBold"/>
                <a:cs typeface="Raleway ExtraBold"/>
                <a:sym typeface="Raleway ExtraBold"/>
              </a:rPr>
              <a:t>&amp; COLLEGE ENROLLMENT</a:t>
            </a:r>
            <a:r>
              <a:rPr lang="en" b="1" i="1">
                <a:latin typeface="Aleo"/>
                <a:ea typeface="Aleo"/>
                <a:cs typeface="Aleo"/>
                <a:sym typeface="Aleo"/>
              </a:rPr>
              <a:t> </a:t>
            </a:r>
            <a:r>
              <a:rPr lang="en">
                <a:latin typeface="Raleway ExtraBold"/>
                <a:ea typeface="Raleway ExtraBold"/>
                <a:cs typeface="Raleway ExtraBold"/>
                <a:sym typeface="Raleway ExtraBold"/>
              </a:rPr>
              <a:t>TRENDS</a:t>
            </a:r>
            <a:endParaRPr>
              <a:latin typeface="Raleway ExtraBold"/>
              <a:ea typeface="Raleway ExtraBold"/>
              <a:cs typeface="Raleway ExtraBold"/>
              <a:sym typeface="Raleway ExtraBold"/>
            </a:endParaRPr>
          </a:p>
        </p:txBody>
      </p:sp>
      <p:sp>
        <p:nvSpPr>
          <p:cNvPr id="85" name="Google Shape;85;p18"/>
          <p:cNvSpPr txBox="1">
            <a:spLocks noGrp="1"/>
          </p:cNvSpPr>
          <p:nvPr>
            <p:ph type="body" idx="1"/>
          </p:nvPr>
        </p:nvSpPr>
        <p:spPr>
          <a:xfrm>
            <a:off x="415600" y="2530433"/>
            <a:ext cx="11360800" cy="265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1067"/>
              </a:spcBef>
              <a:spcAft>
                <a:spcPts val="0"/>
              </a:spcAft>
              <a:buClr>
                <a:srgbClr val="EE7623"/>
              </a:buClr>
              <a:buSzPts val="1800"/>
              <a:buFont typeface="Avenir"/>
              <a:buChar char="●"/>
            </a:pPr>
            <a:r>
              <a:rPr lang="en">
                <a:solidFill>
                  <a:schemeClr val="dk1"/>
                </a:solidFill>
                <a:latin typeface="Avenir"/>
                <a:ea typeface="Avenir"/>
                <a:cs typeface="Avenir"/>
                <a:sym typeface="Avenir"/>
              </a:rPr>
              <a:t>Vermont HS graduation rates are declining.</a:t>
            </a:r>
            <a:endParaRPr>
              <a:solidFill>
                <a:schemeClr val="dk1"/>
              </a:solidFill>
              <a:latin typeface="Avenir"/>
              <a:ea typeface="Avenir"/>
              <a:cs typeface="Avenir"/>
              <a:sym typeface="Avenir"/>
            </a:endParaRPr>
          </a:p>
          <a:p>
            <a:pPr marL="1219170" lvl="1" indent="-457189" algn="l" rtl="0">
              <a:spcBef>
                <a:spcPts val="0"/>
              </a:spcBef>
              <a:spcAft>
                <a:spcPts val="0"/>
              </a:spcAft>
              <a:buClr>
                <a:srgbClr val="009BBE"/>
              </a:buClr>
              <a:buSzPts val="1800"/>
              <a:buFont typeface="Avenir"/>
              <a:buChar char="○"/>
            </a:pPr>
            <a:r>
              <a:rPr lang="en" sz="2400">
                <a:solidFill>
                  <a:schemeClr val="dk1"/>
                </a:solidFill>
                <a:latin typeface="Avenir"/>
                <a:ea typeface="Avenir"/>
                <a:cs typeface="Avenir"/>
                <a:sym typeface="Avenir"/>
              </a:rPr>
              <a:t>By 2041, rates are projected to decrease by 15% to 4,921.</a:t>
            </a:r>
            <a:endParaRPr sz="2400">
              <a:solidFill>
                <a:schemeClr val="dk1"/>
              </a:solidFill>
              <a:latin typeface="Avenir"/>
              <a:ea typeface="Avenir"/>
              <a:cs typeface="Avenir"/>
              <a:sym typeface="Avenir"/>
            </a:endParaRPr>
          </a:p>
          <a:p>
            <a:pPr marL="609585" lvl="0" indent="-457189" algn="l" rtl="0">
              <a:spcBef>
                <a:spcPts val="0"/>
              </a:spcBef>
              <a:spcAft>
                <a:spcPts val="0"/>
              </a:spcAft>
              <a:buClr>
                <a:srgbClr val="EE7623"/>
              </a:buClr>
              <a:buSzPts val="1800"/>
              <a:buFont typeface="Avenir"/>
              <a:buChar char="●"/>
            </a:pPr>
            <a:r>
              <a:rPr lang="en">
                <a:solidFill>
                  <a:schemeClr val="dk1"/>
                </a:solidFill>
                <a:latin typeface="Avenir"/>
                <a:ea typeface="Avenir"/>
                <a:cs typeface="Avenir"/>
                <a:sym typeface="Avenir"/>
              </a:rPr>
              <a:t>Fewer Vermont students are choosing to enroll in college.</a:t>
            </a:r>
            <a:endParaRPr>
              <a:solidFill>
                <a:schemeClr val="dk1"/>
              </a:solidFill>
              <a:latin typeface="Avenir"/>
              <a:ea typeface="Avenir"/>
              <a:cs typeface="Avenir"/>
              <a:sym typeface="Avenir"/>
            </a:endParaRPr>
          </a:p>
          <a:p>
            <a:pPr marL="609585" lvl="0" indent="-457189" algn="l" rtl="0">
              <a:spcBef>
                <a:spcPts val="0"/>
              </a:spcBef>
              <a:spcAft>
                <a:spcPts val="0"/>
              </a:spcAft>
              <a:buClr>
                <a:srgbClr val="EE7623"/>
              </a:buClr>
              <a:buSzPts val="1800"/>
              <a:buFont typeface="Avenir"/>
              <a:buChar char="●"/>
            </a:pPr>
            <a:r>
              <a:rPr lang="en">
                <a:solidFill>
                  <a:schemeClr val="dk1"/>
                </a:solidFill>
                <a:latin typeface="Avenir"/>
                <a:ea typeface="Avenir"/>
                <a:cs typeface="Avenir"/>
                <a:sym typeface="Avenir"/>
              </a:rPr>
              <a:t>State-level policies and economic factors are influencing decisions.</a:t>
            </a:r>
            <a:endParaRPr>
              <a:solidFill>
                <a:schemeClr val="dk1"/>
              </a:solidFill>
              <a:latin typeface="Avenir"/>
              <a:ea typeface="Avenir"/>
              <a:cs typeface="Avenir"/>
              <a:sym typeface="Avenir"/>
            </a:endParaRPr>
          </a:p>
          <a:p>
            <a:pPr marL="0" lvl="0" indent="0" algn="l" rtl="0">
              <a:spcBef>
                <a:spcPts val="2000"/>
              </a:spcBef>
              <a:spcAft>
                <a:spcPts val="0"/>
              </a:spcAft>
              <a:buNone/>
            </a:pPr>
            <a:endParaRPr>
              <a:solidFill>
                <a:srgbClr val="001D35"/>
              </a:solidFill>
              <a:latin typeface="Avenir"/>
              <a:ea typeface="Avenir"/>
              <a:cs typeface="Avenir"/>
              <a:sym typeface="Avenir"/>
            </a:endParaRPr>
          </a:p>
          <a:p>
            <a:pPr marL="0" lvl="0" indent="0" algn="l" rtl="0">
              <a:spcBef>
                <a:spcPts val="2000"/>
              </a:spcBef>
              <a:spcAft>
                <a:spcPts val="0"/>
              </a:spcAft>
              <a:buNone/>
            </a:pPr>
            <a:endParaRPr>
              <a:solidFill>
                <a:srgbClr val="001D35"/>
              </a:solidFill>
              <a:latin typeface="Avenir"/>
              <a:ea typeface="Avenir"/>
              <a:cs typeface="Avenir"/>
              <a:sym typeface="Avenir"/>
            </a:endParaRPr>
          </a:p>
          <a:p>
            <a:pPr marL="609585" lvl="0" indent="0" algn="l" rtl="0">
              <a:lnSpc>
                <a:spcPct val="95000"/>
              </a:lnSpc>
              <a:spcBef>
                <a:spcPts val="2000"/>
              </a:spcBef>
              <a:spcAft>
                <a:spcPts val="400"/>
              </a:spcAft>
              <a:buNone/>
            </a:pPr>
            <a:endParaRPr>
              <a:solidFill>
                <a:srgbClr val="001D35"/>
              </a:solidFill>
              <a:highlight>
                <a:schemeClr val="lt1"/>
              </a:highlight>
              <a:latin typeface="Avenir"/>
              <a:ea typeface="Avenir"/>
              <a:cs typeface="Avenir"/>
              <a:sym typeface="Avenir"/>
            </a:endParaRPr>
          </a:p>
        </p:txBody>
      </p:sp>
    </p:spTree>
    <p:extLst>
      <p:ext uri="{BB962C8B-B14F-4D97-AF65-F5344CB8AC3E}">
        <p14:creationId xmlns:p14="http://schemas.microsoft.com/office/powerpoint/2010/main" val="2622051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19"/>
          <p:cNvSpPr txBox="1">
            <a:spLocks noGrp="1"/>
          </p:cNvSpPr>
          <p:nvPr>
            <p:ph type="body" idx="1"/>
          </p:nvPr>
        </p:nvSpPr>
        <p:spPr>
          <a:xfrm>
            <a:off x="415600" y="5802733"/>
            <a:ext cx="11360800" cy="13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1600"/>
              </a:spcAft>
              <a:buNone/>
            </a:pPr>
            <a:r>
              <a:rPr lang="en" sz="2933" b="1" i="1">
                <a:solidFill>
                  <a:srgbClr val="999999"/>
                </a:solidFill>
                <a:latin typeface="Aleo"/>
                <a:ea typeface="Aleo"/>
                <a:cs typeface="Aleo"/>
                <a:sym typeface="Aleo"/>
              </a:rPr>
              <a:t>By 2041, the number of HS grads is projected at 4,921 for VT.</a:t>
            </a:r>
            <a:endParaRPr sz="2933" b="1" i="1">
              <a:solidFill>
                <a:srgbClr val="999999"/>
              </a:solidFill>
              <a:latin typeface="Aleo"/>
              <a:ea typeface="Aleo"/>
              <a:cs typeface="Aleo"/>
              <a:sym typeface="Aleo"/>
            </a:endParaRPr>
          </a:p>
        </p:txBody>
      </p:sp>
      <p:pic>
        <p:nvPicPr>
          <p:cNvPr id="91" name="Google Shape;91;p19"/>
          <p:cNvPicPr preferRelativeResize="0"/>
          <p:nvPr/>
        </p:nvPicPr>
        <p:blipFill>
          <a:blip r:embed="rId4">
            <a:alphaModFix/>
          </a:blip>
          <a:stretch>
            <a:fillRect/>
          </a:stretch>
        </p:blipFill>
        <p:spPr>
          <a:xfrm>
            <a:off x="2240001" y="2222167"/>
            <a:ext cx="8843300" cy="3398167"/>
          </a:xfrm>
          <a:prstGeom prst="rect">
            <a:avLst/>
          </a:prstGeom>
          <a:noFill/>
          <a:ln>
            <a:noFill/>
          </a:ln>
        </p:spPr>
      </p:pic>
      <p:sp>
        <p:nvSpPr>
          <p:cNvPr id="92" name="Google Shape;92;p19"/>
          <p:cNvSpPr txBox="1">
            <a:spLocks noGrp="1"/>
          </p:cNvSpPr>
          <p:nvPr>
            <p:ph type="title"/>
          </p:nvPr>
        </p:nvSpPr>
        <p:spPr>
          <a:xfrm>
            <a:off x="415600" y="445933"/>
            <a:ext cx="11360800" cy="119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990"/>
              <a:buNone/>
            </a:pPr>
            <a:r>
              <a:rPr lang="en" b="1" i="1">
                <a:latin typeface="Aleo"/>
                <a:ea typeface="Aleo"/>
                <a:cs typeface="Aleo"/>
                <a:sym typeface="Aleo"/>
              </a:rPr>
              <a:t>Vermont High School Graduation</a:t>
            </a:r>
            <a:br>
              <a:rPr lang="en" b="1" i="1">
                <a:latin typeface="Aleo"/>
                <a:ea typeface="Aleo"/>
                <a:cs typeface="Aleo"/>
                <a:sym typeface="Aleo"/>
              </a:rPr>
            </a:br>
            <a:r>
              <a:rPr lang="en">
                <a:latin typeface="Raleway ExtraBold"/>
                <a:ea typeface="Raleway ExtraBold"/>
                <a:cs typeface="Raleway ExtraBold"/>
                <a:sym typeface="Raleway ExtraBold"/>
              </a:rPr>
              <a:t>&amp; COLLEGE ENROLLMENT</a:t>
            </a:r>
            <a:r>
              <a:rPr lang="en" b="1" i="1">
                <a:latin typeface="Aleo"/>
                <a:ea typeface="Aleo"/>
                <a:cs typeface="Aleo"/>
                <a:sym typeface="Aleo"/>
              </a:rPr>
              <a:t> </a:t>
            </a:r>
            <a:r>
              <a:rPr lang="en">
                <a:latin typeface="Raleway ExtraBold"/>
                <a:ea typeface="Raleway ExtraBold"/>
                <a:cs typeface="Raleway ExtraBold"/>
                <a:sym typeface="Raleway ExtraBold"/>
              </a:rPr>
              <a:t>TRENDS</a:t>
            </a:r>
            <a:endParaRPr>
              <a:latin typeface="Raleway ExtraBold"/>
              <a:ea typeface="Raleway ExtraBold"/>
              <a:cs typeface="Raleway ExtraBold"/>
              <a:sym typeface="Raleway ExtraBold"/>
            </a:endParaRPr>
          </a:p>
        </p:txBody>
      </p:sp>
    </p:spTree>
    <p:extLst>
      <p:ext uri="{BB962C8B-B14F-4D97-AF65-F5344CB8AC3E}">
        <p14:creationId xmlns:p14="http://schemas.microsoft.com/office/powerpoint/2010/main" val="1945228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415600" y="445933"/>
            <a:ext cx="11360800" cy="119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990"/>
              <a:buNone/>
            </a:pPr>
            <a:r>
              <a:rPr lang="en" b="1" i="1">
                <a:latin typeface="Aleo"/>
                <a:ea typeface="Aleo"/>
                <a:cs typeface="Aleo"/>
                <a:sym typeface="Aleo"/>
              </a:rPr>
              <a:t>Vermont College Enrollment:</a:t>
            </a:r>
            <a:endParaRPr b="1" i="1">
              <a:latin typeface="Aleo"/>
              <a:ea typeface="Aleo"/>
              <a:cs typeface="Aleo"/>
              <a:sym typeface="Aleo"/>
            </a:endParaRPr>
          </a:p>
          <a:p>
            <a:pPr marL="0" lvl="0" indent="0" algn="l" rtl="0">
              <a:spcBef>
                <a:spcPts val="0"/>
              </a:spcBef>
              <a:spcAft>
                <a:spcPts val="0"/>
              </a:spcAft>
              <a:buSzPts val="990"/>
              <a:buNone/>
            </a:pPr>
            <a:r>
              <a:rPr lang="en">
                <a:latin typeface="Raleway ExtraBold"/>
                <a:ea typeface="Raleway ExtraBold"/>
                <a:cs typeface="Raleway ExtraBold"/>
                <a:sym typeface="Raleway ExtraBold"/>
              </a:rPr>
              <a:t>RACE &amp; ETHNICITY</a:t>
            </a:r>
            <a:endParaRPr>
              <a:latin typeface="Raleway ExtraBold"/>
              <a:ea typeface="Raleway ExtraBold"/>
              <a:cs typeface="Raleway ExtraBold"/>
              <a:sym typeface="Raleway ExtraBold"/>
            </a:endParaRPr>
          </a:p>
        </p:txBody>
      </p:sp>
      <p:sp>
        <p:nvSpPr>
          <p:cNvPr id="98" name="Google Shape;98;p20"/>
          <p:cNvSpPr txBox="1">
            <a:spLocks noGrp="1"/>
          </p:cNvSpPr>
          <p:nvPr>
            <p:ph type="body" idx="1"/>
          </p:nvPr>
        </p:nvSpPr>
        <p:spPr>
          <a:xfrm>
            <a:off x="415600" y="2530433"/>
            <a:ext cx="11360800" cy="2805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marR="84665" lvl="0" indent="-457189" algn="l" rtl="0">
              <a:spcBef>
                <a:spcPts val="1067"/>
              </a:spcBef>
              <a:spcAft>
                <a:spcPts val="0"/>
              </a:spcAft>
              <a:buClr>
                <a:srgbClr val="EE7623"/>
              </a:buClr>
              <a:buSzPts val="1800"/>
              <a:buFont typeface="Avenir"/>
              <a:buChar char="●"/>
            </a:pPr>
            <a:r>
              <a:rPr lang="en">
                <a:solidFill>
                  <a:schemeClr val="dk1"/>
                </a:solidFill>
                <a:latin typeface="Avenir"/>
                <a:ea typeface="Avenir"/>
                <a:cs typeface="Avenir"/>
                <a:sym typeface="Avenir"/>
              </a:rPr>
              <a:t>Disparities in college-going rates by demographic group</a:t>
            </a:r>
            <a:endParaRPr>
              <a:solidFill>
                <a:schemeClr val="dk1"/>
              </a:solidFill>
              <a:latin typeface="Avenir"/>
              <a:ea typeface="Avenir"/>
              <a:cs typeface="Avenir"/>
              <a:sym typeface="Avenir"/>
            </a:endParaRPr>
          </a:p>
          <a:p>
            <a:pPr marL="609585" marR="84665" lvl="0" indent="-457189" algn="l" rtl="0">
              <a:spcBef>
                <a:spcPts val="0"/>
              </a:spcBef>
              <a:spcAft>
                <a:spcPts val="0"/>
              </a:spcAft>
              <a:buClr>
                <a:srgbClr val="EE7623"/>
              </a:buClr>
              <a:buSzPts val="1800"/>
              <a:buFont typeface="Avenir"/>
              <a:buChar char="●"/>
            </a:pPr>
            <a:r>
              <a:rPr lang="en">
                <a:solidFill>
                  <a:schemeClr val="dk1"/>
                </a:solidFill>
                <a:latin typeface="Avenir"/>
                <a:ea typeface="Avenir"/>
                <a:cs typeface="Avenir"/>
                <a:sym typeface="Avenir"/>
              </a:rPr>
              <a:t>Underrepresented groups facing barriers such as affordability, access, and preparedness</a:t>
            </a:r>
            <a:endParaRPr>
              <a:solidFill>
                <a:schemeClr val="dk1"/>
              </a:solidFill>
              <a:latin typeface="Avenir"/>
              <a:ea typeface="Avenir"/>
              <a:cs typeface="Avenir"/>
              <a:sym typeface="Avenir"/>
            </a:endParaRPr>
          </a:p>
          <a:p>
            <a:pPr marL="609585" marR="84665" lvl="0" indent="-457189" algn="l" rtl="0">
              <a:spcBef>
                <a:spcPts val="0"/>
              </a:spcBef>
              <a:spcAft>
                <a:spcPts val="0"/>
              </a:spcAft>
              <a:buClr>
                <a:srgbClr val="EE7623"/>
              </a:buClr>
              <a:buSzPts val="1800"/>
              <a:buFont typeface="Avenir"/>
              <a:buChar char="●"/>
            </a:pPr>
            <a:r>
              <a:rPr lang="en">
                <a:solidFill>
                  <a:schemeClr val="dk1"/>
                </a:solidFill>
                <a:latin typeface="Avenir"/>
                <a:ea typeface="Avenir"/>
                <a:cs typeface="Avenir"/>
                <a:sym typeface="Avenir"/>
              </a:rPr>
              <a:t>Large growth in Hispanic/Latino population (202%)</a:t>
            </a:r>
            <a:endParaRPr>
              <a:solidFill>
                <a:schemeClr val="dk1"/>
              </a:solidFill>
              <a:latin typeface="Avenir"/>
              <a:ea typeface="Avenir"/>
              <a:cs typeface="Avenir"/>
              <a:sym typeface="Avenir"/>
            </a:endParaRPr>
          </a:p>
          <a:p>
            <a:pPr marL="609585" marR="84665" lvl="0" indent="-457189" algn="l" rtl="0">
              <a:spcBef>
                <a:spcPts val="0"/>
              </a:spcBef>
              <a:spcAft>
                <a:spcPts val="0"/>
              </a:spcAft>
              <a:buClr>
                <a:srgbClr val="EE7623"/>
              </a:buClr>
              <a:buSzPts val="1800"/>
              <a:buFont typeface="Avenir"/>
              <a:buChar char="●"/>
            </a:pPr>
            <a:r>
              <a:rPr lang="en">
                <a:solidFill>
                  <a:schemeClr val="dk1"/>
                </a:solidFill>
                <a:latin typeface="Avenir"/>
                <a:ea typeface="Avenir"/>
                <a:cs typeface="Avenir"/>
                <a:sym typeface="Avenir"/>
              </a:rPr>
              <a:t>Black population up by 56%</a:t>
            </a:r>
            <a:endParaRPr>
              <a:solidFill>
                <a:schemeClr val="dk1"/>
              </a:solidFill>
              <a:latin typeface="Avenir"/>
              <a:ea typeface="Avenir"/>
              <a:cs typeface="Avenir"/>
              <a:sym typeface="Avenir"/>
            </a:endParaRPr>
          </a:p>
          <a:p>
            <a:pPr marL="609585" marR="84665" lvl="0" indent="-457189" algn="l" rtl="0">
              <a:spcBef>
                <a:spcPts val="0"/>
              </a:spcBef>
              <a:spcAft>
                <a:spcPts val="0"/>
              </a:spcAft>
              <a:buClr>
                <a:srgbClr val="EE7623"/>
              </a:buClr>
              <a:buSzPts val="1800"/>
              <a:buFont typeface="Avenir"/>
              <a:buChar char="●"/>
            </a:pPr>
            <a:r>
              <a:rPr lang="en">
                <a:solidFill>
                  <a:schemeClr val="dk1"/>
                </a:solidFill>
                <a:latin typeface="Avenir"/>
                <a:ea typeface="Avenir"/>
                <a:cs typeface="Avenir"/>
                <a:sym typeface="Avenir"/>
              </a:rPr>
              <a:t>White/Asian decrease by -20%+</a:t>
            </a:r>
            <a:endParaRPr>
              <a:solidFill>
                <a:schemeClr val="dk1"/>
              </a:solidFill>
              <a:latin typeface="Avenir"/>
              <a:ea typeface="Avenir"/>
              <a:cs typeface="Avenir"/>
              <a:sym typeface="Avenir"/>
            </a:endParaRPr>
          </a:p>
          <a:p>
            <a:pPr marL="609585" lvl="0" indent="0" algn="l" rtl="0">
              <a:lnSpc>
                <a:spcPct val="95000"/>
              </a:lnSpc>
              <a:spcBef>
                <a:spcPts val="2000"/>
              </a:spcBef>
              <a:spcAft>
                <a:spcPts val="400"/>
              </a:spcAft>
              <a:buNone/>
            </a:pPr>
            <a:endParaRPr>
              <a:solidFill>
                <a:srgbClr val="001D35"/>
              </a:solidFill>
              <a:highlight>
                <a:schemeClr val="lt1"/>
              </a:highlight>
              <a:latin typeface="Avenir"/>
              <a:ea typeface="Avenir"/>
              <a:cs typeface="Avenir"/>
              <a:sym typeface="Avenir"/>
            </a:endParaRPr>
          </a:p>
        </p:txBody>
      </p:sp>
    </p:spTree>
    <p:extLst>
      <p:ext uri="{BB962C8B-B14F-4D97-AF65-F5344CB8AC3E}">
        <p14:creationId xmlns:p14="http://schemas.microsoft.com/office/powerpoint/2010/main" val="379581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415600" y="445933"/>
            <a:ext cx="11360800" cy="119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990"/>
              <a:buNone/>
            </a:pPr>
            <a:r>
              <a:rPr lang="en" b="1" i="1">
                <a:latin typeface="Aleo"/>
                <a:ea typeface="Aleo"/>
                <a:cs typeface="Aleo"/>
                <a:sym typeface="Aleo"/>
              </a:rPr>
              <a:t>Vermont College Enrollment:</a:t>
            </a:r>
            <a:endParaRPr b="1" i="1">
              <a:latin typeface="Aleo"/>
              <a:ea typeface="Aleo"/>
              <a:cs typeface="Aleo"/>
              <a:sym typeface="Aleo"/>
            </a:endParaRPr>
          </a:p>
          <a:p>
            <a:pPr marL="0" lvl="0" indent="0" algn="l" rtl="0">
              <a:spcBef>
                <a:spcPts val="0"/>
              </a:spcBef>
              <a:spcAft>
                <a:spcPts val="0"/>
              </a:spcAft>
              <a:buSzPts val="990"/>
              <a:buNone/>
            </a:pPr>
            <a:r>
              <a:rPr lang="en">
                <a:latin typeface="Raleway ExtraBold"/>
                <a:ea typeface="Raleway ExtraBold"/>
                <a:cs typeface="Raleway ExtraBold"/>
                <a:sym typeface="Raleway ExtraBold"/>
              </a:rPr>
              <a:t>RACE &amp; ETHNICITY</a:t>
            </a:r>
            <a:endParaRPr>
              <a:latin typeface="Raleway ExtraBold"/>
              <a:ea typeface="Raleway ExtraBold"/>
              <a:cs typeface="Raleway ExtraBold"/>
              <a:sym typeface="Raleway ExtraBold"/>
            </a:endParaRPr>
          </a:p>
        </p:txBody>
      </p:sp>
      <p:sp>
        <p:nvSpPr>
          <p:cNvPr id="104" name="Google Shape;104;p21"/>
          <p:cNvSpPr txBox="1">
            <a:spLocks noGrp="1"/>
          </p:cNvSpPr>
          <p:nvPr>
            <p:ph type="body" idx="1"/>
          </p:nvPr>
        </p:nvSpPr>
        <p:spPr>
          <a:xfrm>
            <a:off x="670300" y="5757700"/>
            <a:ext cx="11360800" cy="13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1600"/>
              </a:spcAft>
              <a:buNone/>
            </a:pPr>
            <a:r>
              <a:rPr lang="en" sz="2933" b="1" i="1">
                <a:solidFill>
                  <a:srgbClr val="999999"/>
                </a:solidFill>
                <a:latin typeface="Aleo"/>
                <a:ea typeface="Aleo"/>
                <a:cs typeface="Aleo"/>
                <a:sym typeface="Aleo"/>
              </a:rPr>
              <a:t>202% growth in Hispanic students!</a:t>
            </a:r>
            <a:endParaRPr sz="2933" b="1" i="1">
              <a:solidFill>
                <a:srgbClr val="999999"/>
              </a:solidFill>
              <a:latin typeface="Aleo"/>
              <a:ea typeface="Aleo"/>
              <a:cs typeface="Aleo"/>
              <a:sym typeface="Aleo"/>
            </a:endParaRPr>
          </a:p>
        </p:txBody>
      </p:sp>
      <p:pic>
        <p:nvPicPr>
          <p:cNvPr id="105" name="Google Shape;105;p21"/>
          <p:cNvPicPr preferRelativeResize="0"/>
          <p:nvPr/>
        </p:nvPicPr>
        <p:blipFill>
          <a:blip r:embed="rId4">
            <a:alphaModFix/>
          </a:blip>
          <a:stretch>
            <a:fillRect/>
          </a:stretch>
        </p:blipFill>
        <p:spPr>
          <a:xfrm>
            <a:off x="2310334" y="1848733"/>
            <a:ext cx="7381733" cy="3908968"/>
          </a:xfrm>
          <a:prstGeom prst="rect">
            <a:avLst/>
          </a:prstGeom>
          <a:noFill/>
          <a:ln>
            <a:noFill/>
          </a:ln>
        </p:spPr>
      </p:pic>
      <p:pic>
        <p:nvPicPr>
          <p:cNvPr id="106" name="Google Shape;106;p21"/>
          <p:cNvPicPr preferRelativeResize="0"/>
          <p:nvPr/>
        </p:nvPicPr>
        <p:blipFill>
          <a:blip r:embed="rId5">
            <a:alphaModFix/>
          </a:blip>
          <a:stretch>
            <a:fillRect/>
          </a:stretch>
        </p:blipFill>
        <p:spPr>
          <a:xfrm>
            <a:off x="10029000" y="365267"/>
            <a:ext cx="1447800" cy="2120900"/>
          </a:xfrm>
          <a:prstGeom prst="rect">
            <a:avLst/>
          </a:prstGeom>
          <a:noFill/>
          <a:ln>
            <a:noFill/>
          </a:ln>
        </p:spPr>
      </p:pic>
    </p:spTree>
    <p:extLst>
      <p:ext uri="{BB962C8B-B14F-4D97-AF65-F5344CB8AC3E}">
        <p14:creationId xmlns:p14="http://schemas.microsoft.com/office/powerpoint/2010/main" val="1158569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415600" y="445933"/>
            <a:ext cx="11360800" cy="119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rgbClr val="000000"/>
              </a:buClr>
              <a:buSzPts val="990"/>
              <a:buFont typeface="Arial"/>
              <a:buNone/>
            </a:pPr>
            <a:r>
              <a:rPr lang="en" b="1" i="1">
                <a:latin typeface="Aleo"/>
                <a:ea typeface="Aleo"/>
                <a:cs typeface="Aleo"/>
                <a:sym typeface="Aleo"/>
              </a:rPr>
              <a:t>Implications:</a:t>
            </a:r>
            <a:endParaRPr b="1" i="1">
              <a:latin typeface="Aleo"/>
              <a:ea typeface="Aleo"/>
              <a:cs typeface="Aleo"/>
              <a:sym typeface="Aleo"/>
            </a:endParaRPr>
          </a:p>
          <a:p>
            <a:pPr marL="0" lvl="0" indent="0" algn="l" rtl="0">
              <a:spcBef>
                <a:spcPts val="0"/>
              </a:spcBef>
              <a:spcAft>
                <a:spcPts val="0"/>
              </a:spcAft>
              <a:buSzPts val="990"/>
              <a:buNone/>
            </a:pPr>
            <a:r>
              <a:rPr lang="en">
                <a:latin typeface="Raleway ExtraBold"/>
                <a:ea typeface="Raleway ExtraBold"/>
                <a:cs typeface="Raleway ExtraBold"/>
                <a:sym typeface="Raleway ExtraBold"/>
              </a:rPr>
              <a:t>HIGHER EDUCATION</a:t>
            </a:r>
            <a:endParaRPr>
              <a:latin typeface="Raleway ExtraBold"/>
              <a:ea typeface="Raleway ExtraBold"/>
              <a:cs typeface="Raleway ExtraBold"/>
              <a:sym typeface="Raleway ExtraBold"/>
            </a:endParaRPr>
          </a:p>
        </p:txBody>
      </p:sp>
      <p:sp>
        <p:nvSpPr>
          <p:cNvPr id="112" name="Google Shape;112;p22"/>
          <p:cNvSpPr txBox="1">
            <a:spLocks noGrp="1"/>
          </p:cNvSpPr>
          <p:nvPr>
            <p:ph type="body" idx="1"/>
          </p:nvPr>
        </p:nvSpPr>
        <p:spPr>
          <a:xfrm>
            <a:off x="415600" y="2530433"/>
            <a:ext cx="11360800" cy="2820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1067"/>
              </a:spcBef>
              <a:spcAft>
                <a:spcPts val="0"/>
              </a:spcAft>
              <a:buClr>
                <a:srgbClr val="EE7623"/>
              </a:buClr>
              <a:buSzPts val="1800"/>
              <a:buFont typeface="Avenir"/>
              <a:buChar char="●"/>
            </a:pPr>
            <a:r>
              <a:rPr lang="en">
                <a:solidFill>
                  <a:srgbClr val="001D35"/>
                </a:solidFill>
                <a:latin typeface="Avenir"/>
                <a:ea typeface="Avenir"/>
                <a:cs typeface="Avenir"/>
                <a:sym typeface="Avenir"/>
              </a:rPr>
              <a:t>Enrollment strategies must shift to accommodate smaller and more</a:t>
            </a:r>
            <a:br>
              <a:rPr lang="en">
                <a:solidFill>
                  <a:srgbClr val="001D35"/>
                </a:solidFill>
                <a:latin typeface="Avenir"/>
                <a:ea typeface="Avenir"/>
                <a:cs typeface="Avenir"/>
                <a:sym typeface="Avenir"/>
              </a:rPr>
            </a:br>
            <a:r>
              <a:rPr lang="en">
                <a:solidFill>
                  <a:srgbClr val="001D35"/>
                </a:solidFill>
                <a:latin typeface="Avenir"/>
                <a:ea typeface="Avenir"/>
                <a:cs typeface="Avenir"/>
                <a:sym typeface="Avenir"/>
              </a:rPr>
              <a:t>diverse cohorts</a:t>
            </a:r>
            <a:endParaRPr>
              <a:solidFill>
                <a:srgbClr val="001D35"/>
              </a:solidFill>
              <a:latin typeface="Avenir"/>
              <a:ea typeface="Avenir"/>
              <a:cs typeface="Avenir"/>
              <a:sym typeface="Avenir"/>
            </a:endParaRPr>
          </a:p>
          <a:p>
            <a:pPr marL="609585" lvl="0" indent="-457189" algn="l" rtl="0">
              <a:spcBef>
                <a:spcPts val="0"/>
              </a:spcBef>
              <a:spcAft>
                <a:spcPts val="0"/>
              </a:spcAft>
              <a:buClr>
                <a:srgbClr val="EE7623"/>
              </a:buClr>
              <a:buSzPts val="1800"/>
              <a:buFont typeface="Avenir"/>
              <a:buChar char="●"/>
            </a:pPr>
            <a:r>
              <a:rPr lang="en">
                <a:solidFill>
                  <a:srgbClr val="001D35"/>
                </a:solidFill>
                <a:latin typeface="Avenir"/>
                <a:ea typeface="Avenir"/>
                <a:cs typeface="Avenir"/>
                <a:sym typeface="Avenir"/>
              </a:rPr>
              <a:t>Implement a focus on adult learners, online education, and workforce-aligned programs</a:t>
            </a:r>
            <a:endParaRPr>
              <a:solidFill>
                <a:srgbClr val="001D35"/>
              </a:solidFill>
              <a:latin typeface="Avenir"/>
              <a:ea typeface="Avenir"/>
              <a:cs typeface="Avenir"/>
              <a:sym typeface="Avenir"/>
            </a:endParaRPr>
          </a:p>
          <a:p>
            <a:pPr marL="609585" lvl="0" indent="-457189" algn="l" rtl="0">
              <a:spcBef>
                <a:spcPts val="0"/>
              </a:spcBef>
              <a:spcAft>
                <a:spcPts val="0"/>
              </a:spcAft>
              <a:buClr>
                <a:srgbClr val="EE7623"/>
              </a:buClr>
              <a:buSzPts val="1800"/>
              <a:buFont typeface="Avenir"/>
              <a:buChar char="●"/>
            </a:pPr>
            <a:r>
              <a:rPr lang="en">
                <a:solidFill>
                  <a:srgbClr val="001D35"/>
                </a:solidFill>
                <a:latin typeface="Avenir"/>
                <a:ea typeface="Avenir"/>
                <a:cs typeface="Avenir"/>
                <a:sym typeface="Avenir"/>
              </a:rPr>
              <a:t>Understand the importance of financial aid optimization and</a:t>
            </a:r>
            <a:br>
              <a:rPr lang="en">
                <a:solidFill>
                  <a:srgbClr val="001D35"/>
                </a:solidFill>
                <a:latin typeface="Avenir"/>
                <a:ea typeface="Avenir"/>
                <a:cs typeface="Avenir"/>
                <a:sym typeface="Avenir"/>
              </a:rPr>
            </a:br>
            <a:r>
              <a:rPr lang="en">
                <a:solidFill>
                  <a:srgbClr val="001D35"/>
                </a:solidFill>
                <a:latin typeface="Avenir"/>
                <a:ea typeface="Avenir"/>
                <a:cs typeface="Avenir"/>
                <a:sym typeface="Avenir"/>
              </a:rPr>
              <a:t>retention strategies</a:t>
            </a:r>
            <a:endParaRPr>
              <a:solidFill>
                <a:srgbClr val="001D35"/>
              </a:solidFill>
              <a:latin typeface="Avenir"/>
              <a:ea typeface="Avenir"/>
              <a:cs typeface="Avenir"/>
              <a:sym typeface="Avenir"/>
            </a:endParaRPr>
          </a:p>
          <a:p>
            <a:pPr marL="609585" lvl="0" indent="0" algn="l" rtl="0">
              <a:spcBef>
                <a:spcPts val="2000"/>
              </a:spcBef>
              <a:spcAft>
                <a:spcPts val="0"/>
              </a:spcAft>
              <a:buNone/>
            </a:pPr>
            <a:endParaRPr>
              <a:solidFill>
                <a:srgbClr val="001D35"/>
              </a:solidFill>
              <a:latin typeface="Avenir"/>
              <a:ea typeface="Avenir"/>
              <a:cs typeface="Avenir"/>
              <a:sym typeface="Avenir"/>
            </a:endParaRPr>
          </a:p>
          <a:p>
            <a:pPr marL="609585" lvl="0" indent="0" algn="l" rtl="0">
              <a:lnSpc>
                <a:spcPct val="95000"/>
              </a:lnSpc>
              <a:spcBef>
                <a:spcPts val="2000"/>
              </a:spcBef>
              <a:spcAft>
                <a:spcPts val="400"/>
              </a:spcAft>
              <a:buNone/>
            </a:pPr>
            <a:endParaRPr>
              <a:solidFill>
                <a:srgbClr val="001D35"/>
              </a:solidFill>
              <a:highlight>
                <a:schemeClr val="lt1"/>
              </a:highlight>
              <a:latin typeface="Avenir"/>
              <a:ea typeface="Avenir"/>
              <a:cs typeface="Avenir"/>
              <a:sym typeface="Avenir"/>
            </a:endParaRPr>
          </a:p>
        </p:txBody>
      </p:sp>
    </p:spTree>
    <p:extLst>
      <p:ext uri="{BB962C8B-B14F-4D97-AF65-F5344CB8AC3E}">
        <p14:creationId xmlns:p14="http://schemas.microsoft.com/office/powerpoint/2010/main" val="1191397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3"/>
          <p:cNvSpPr txBox="1">
            <a:spLocks noGrp="1"/>
          </p:cNvSpPr>
          <p:nvPr>
            <p:ph type="title"/>
          </p:nvPr>
        </p:nvSpPr>
        <p:spPr>
          <a:xfrm>
            <a:off x="415600" y="445933"/>
            <a:ext cx="11360800" cy="119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990"/>
              <a:buNone/>
            </a:pPr>
            <a:r>
              <a:rPr lang="en" b="1" i="1">
                <a:latin typeface="Aleo"/>
                <a:ea typeface="Aleo"/>
                <a:cs typeface="Aleo"/>
                <a:sym typeface="Aleo"/>
              </a:rPr>
              <a:t>Next Steps &amp;</a:t>
            </a:r>
            <a:endParaRPr b="1" i="1">
              <a:latin typeface="Aleo"/>
              <a:ea typeface="Aleo"/>
              <a:cs typeface="Aleo"/>
              <a:sym typeface="Aleo"/>
            </a:endParaRPr>
          </a:p>
          <a:p>
            <a:pPr marL="0" lvl="0" indent="0" algn="l" rtl="0">
              <a:spcBef>
                <a:spcPts val="0"/>
              </a:spcBef>
              <a:spcAft>
                <a:spcPts val="0"/>
              </a:spcAft>
              <a:buSzPts val="990"/>
              <a:buNone/>
            </a:pPr>
            <a:r>
              <a:rPr lang="en">
                <a:latin typeface="Raleway ExtraBold"/>
                <a:ea typeface="Raleway ExtraBold"/>
                <a:cs typeface="Raleway ExtraBold"/>
                <a:sym typeface="Raleway ExtraBold"/>
              </a:rPr>
              <a:t>RECOMMENDATIONS</a:t>
            </a:r>
            <a:endParaRPr>
              <a:latin typeface="Raleway ExtraBold"/>
              <a:ea typeface="Raleway ExtraBold"/>
              <a:cs typeface="Raleway ExtraBold"/>
              <a:sym typeface="Raleway ExtraBold"/>
            </a:endParaRPr>
          </a:p>
        </p:txBody>
      </p:sp>
      <p:sp>
        <p:nvSpPr>
          <p:cNvPr id="118" name="Google Shape;118;p23"/>
          <p:cNvSpPr txBox="1">
            <a:spLocks noGrp="1"/>
          </p:cNvSpPr>
          <p:nvPr>
            <p:ph type="body" idx="1"/>
          </p:nvPr>
        </p:nvSpPr>
        <p:spPr>
          <a:xfrm>
            <a:off x="415600" y="2530433"/>
            <a:ext cx="11360800" cy="2309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1067"/>
              </a:spcBef>
              <a:spcAft>
                <a:spcPts val="0"/>
              </a:spcAft>
              <a:buClr>
                <a:srgbClr val="EE7623"/>
              </a:buClr>
              <a:buSzPts val="1800"/>
              <a:buFont typeface="Avenir"/>
              <a:buChar char="●"/>
            </a:pPr>
            <a:r>
              <a:rPr lang="en">
                <a:solidFill>
                  <a:srgbClr val="001D35"/>
                </a:solidFill>
                <a:latin typeface="Avenir"/>
                <a:ea typeface="Avenir"/>
                <a:cs typeface="Avenir"/>
                <a:sym typeface="Avenir"/>
              </a:rPr>
              <a:t>Proactive institutional planning for demographic shifts</a:t>
            </a:r>
            <a:endParaRPr>
              <a:solidFill>
                <a:srgbClr val="001D35"/>
              </a:solidFill>
              <a:latin typeface="Avenir"/>
              <a:ea typeface="Avenir"/>
              <a:cs typeface="Avenir"/>
              <a:sym typeface="Avenir"/>
            </a:endParaRPr>
          </a:p>
          <a:p>
            <a:pPr marL="609585" lvl="0" indent="-457189" algn="l" rtl="0">
              <a:spcBef>
                <a:spcPts val="0"/>
              </a:spcBef>
              <a:spcAft>
                <a:spcPts val="0"/>
              </a:spcAft>
              <a:buClr>
                <a:srgbClr val="EE7623"/>
              </a:buClr>
              <a:buSzPts val="1800"/>
              <a:buFont typeface="Avenir"/>
              <a:buChar char="●"/>
            </a:pPr>
            <a:r>
              <a:rPr lang="en">
                <a:solidFill>
                  <a:srgbClr val="001D35"/>
                </a:solidFill>
                <a:latin typeface="Avenir"/>
                <a:ea typeface="Avenir"/>
                <a:cs typeface="Avenir"/>
                <a:sym typeface="Avenir"/>
              </a:rPr>
              <a:t>Strengthening partnerships with K-12, workforce, and community organizations</a:t>
            </a:r>
            <a:endParaRPr>
              <a:solidFill>
                <a:srgbClr val="001D35"/>
              </a:solidFill>
              <a:latin typeface="Avenir"/>
              <a:ea typeface="Avenir"/>
              <a:cs typeface="Avenir"/>
              <a:sym typeface="Avenir"/>
            </a:endParaRPr>
          </a:p>
          <a:p>
            <a:pPr marL="609585" lvl="0" indent="-457189" algn="l" rtl="0">
              <a:spcBef>
                <a:spcPts val="0"/>
              </a:spcBef>
              <a:spcAft>
                <a:spcPts val="0"/>
              </a:spcAft>
              <a:buClr>
                <a:srgbClr val="EE7623"/>
              </a:buClr>
              <a:buSzPts val="1800"/>
              <a:buFont typeface="Avenir"/>
              <a:buChar char="●"/>
            </a:pPr>
            <a:r>
              <a:rPr lang="en">
                <a:solidFill>
                  <a:srgbClr val="001D35"/>
                </a:solidFill>
                <a:latin typeface="Avenir"/>
                <a:ea typeface="Avenir"/>
                <a:cs typeface="Avenir"/>
                <a:sym typeface="Avenir"/>
              </a:rPr>
              <a:t>Enhanced recruitment strategies for underrepresented populations</a:t>
            </a:r>
            <a:endParaRPr>
              <a:solidFill>
                <a:srgbClr val="001D35"/>
              </a:solidFill>
              <a:latin typeface="Avenir"/>
              <a:ea typeface="Avenir"/>
              <a:cs typeface="Avenir"/>
              <a:sym typeface="Avenir"/>
            </a:endParaRPr>
          </a:p>
          <a:p>
            <a:pPr marL="609585" lvl="0" indent="-457189" algn="l" rtl="0">
              <a:spcBef>
                <a:spcPts val="0"/>
              </a:spcBef>
              <a:spcAft>
                <a:spcPts val="0"/>
              </a:spcAft>
              <a:buClr>
                <a:srgbClr val="EE7623"/>
              </a:buClr>
              <a:buSzPts val="1800"/>
              <a:buFont typeface="Avenir"/>
              <a:buChar char="●"/>
            </a:pPr>
            <a:r>
              <a:rPr lang="en">
                <a:solidFill>
                  <a:srgbClr val="001D35"/>
                </a:solidFill>
                <a:latin typeface="Avenir"/>
                <a:ea typeface="Avenir"/>
                <a:cs typeface="Avenir"/>
                <a:sym typeface="Avenir"/>
              </a:rPr>
              <a:t>Rethinking value propositions to meet student and employer needs</a:t>
            </a:r>
            <a:endParaRPr>
              <a:solidFill>
                <a:srgbClr val="001D35"/>
              </a:solidFill>
              <a:latin typeface="Avenir"/>
              <a:ea typeface="Avenir"/>
              <a:cs typeface="Avenir"/>
              <a:sym typeface="Avenir"/>
            </a:endParaRPr>
          </a:p>
          <a:p>
            <a:pPr marL="609585" lvl="0" indent="0" algn="l" rtl="0">
              <a:spcBef>
                <a:spcPts val="2000"/>
              </a:spcBef>
              <a:spcAft>
                <a:spcPts val="0"/>
              </a:spcAft>
              <a:buNone/>
            </a:pPr>
            <a:endParaRPr>
              <a:solidFill>
                <a:srgbClr val="001D35"/>
              </a:solidFill>
              <a:latin typeface="Avenir"/>
              <a:ea typeface="Avenir"/>
              <a:cs typeface="Avenir"/>
              <a:sym typeface="Avenir"/>
            </a:endParaRPr>
          </a:p>
          <a:p>
            <a:pPr marL="0" lvl="0" indent="0" algn="l" rtl="0">
              <a:spcBef>
                <a:spcPts val="2000"/>
              </a:spcBef>
              <a:spcAft>
                <a:spcPts val="0"/>
              </a:spcAft>
              <a:buNone/>
            </a:pPr>
            <a:endParaRPr>
              <a:solidFill>
                <a:srgbClr val="001D35"/>
              </a:solidFill>
              <a:latin typeface="Avenir"/>
              <a:ea typeface="Avenir"/>
              <a:cs typeface="Avenir"/>
              <a:sym typeface="Avenir"/>
            </a:endParaRPr>
          </a:p>
          <a:p>
            <a:pPr marL="609585" lvl="0" indent="0" algn="l" rtl="0">
              <a:lnSpc>
                <a:spcPct val="95000"/>
              </a:lnSpc>
              <a:spcBef>
                <a:spcPts val="2000"/>
              </a:spcBef>
              <a:spcAft>
                <a:spcPts val="400"/>
              </a:spcAft>
              <a:buNone/>
            </a:pPr>
            <a:endParaRPr>
              <a:solidFill>
                <a:srgbClr val="001D35"/>
              </a:solidFill>
              <a:highlight>
                <a:schemeClr val="lt1"/>
              </a:highlight>
              <a:latin typeface="Avenir"/>
              <a:ea typeface="Avenir"/>
              <a:cs typeface="Avenir"/>
              <a:sym typeface="Avenir"/>
            </a:endParaRPr>
          </a:p>
        </p:txBody>
      </p:sp>
    </p:spTree>
    <p:extLst>
      <p:ext uri="{BB962C8B-B14F-4D97-AF65-F5344CB8AC3E}">
        <p14:creationId xmlns:p14="http://schemas.microsoft.com/office/powerpoint/2010/main" val="261232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C85DD4-C091-F868-C07F-55926CCAD764}"/>
              </a:ext>
            </a:extLst>
          </p:cNvPr>
          <p:cNvSpPr/>
          <p:nvPr/>
        </p:nvSpPr>
        <p:spPr>
          <a:xfrm>
            <a:off x="-1" y="0"/>
            <a:ext cx="4872039"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 Placeholder 1">
            <a:extLst>
              <a:ext uri="{FF2B5EF4-FFF2-40B4-BE49-F238E27FC236}">
                <a16:creationId xmlns:a16="http://schemas.microsoft.com/office/drawing/2014/main" id="{FA57267A-C674-497D-63A7-B3DA8D2C53F1}"/>
              </a:ext>
            </a:extLst>
          </p:cNvPr>
          <p:cNvSpPr txBox="1">
            <a:spLocks/>
          </p:cNvSpPr>
          <p:nvPr/>
        </p:nvSpPr>
        <p:spPr>
          <a:xfrm>
            <a:off x="409573" y="2646179"/>
            <a:ext cx="4062924" cy="2310725"/>
          </a:xfrm>
          <a:prstGeom prst="rect">
            <a:avLst/>
          </a:prstGeom>
        </p:spPr>
        <p:txBody>
          <a:bodyPr lIns="45720" r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000000"/>
                </a:solidFill>
                <a:latin typeface="Graphik Regular" panose="020B0503030202060203"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rgbClr val="000000"/>
                </a:solidFill>
                <a:latin typeface="Graphik Regular"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81% of families say they eliminated a school from consideration based on cost at some point between deciding which colleges to research and which to attend</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In fact, 46% of families considered alternative education paths before deciding to pursue an undergraduate degree</a:t>
            </a:r>
          </a:p>
        </p:txBody>
      </p:sp>
      <p:sp>
        <p:nvSpPr>
          <p:cNvPr id="10" name="Text Placeholder 2">
            <a:extLst>
              <a:ext uri="{FF2B5EF4-FFF2-40B4-BE49-F238E27FC236}">
                <a16:creationId xmlns:a16="http://schemas.microsoft.com/office/drawing/2014/main" id="{5360FEFB-FF92-5191-1373-7AF7E6EB9A06}"/>
              </a:ext>
            </a:extLst>
          </p:cNvPr>
          <p:cNvSpPr txBox="1">
            <a:spLocks/>
          </p:cNvSpPr>
          <p:nvPr/>
        </p:nvSpPr>
        <p:spPr>
          <a:xfrm>
            <a:off x="399539" y="1146563"/>
            <a:ext cx="4072958" cy="13305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solidFill>
                <a:latin typeface="Graphik Regular"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Cost is a key factor in school decisions</a:t>
            </a:r>
          </a:p>
        </p:txBody>
      </p:sp>
      <p:pic>
        <p:nvPicPr>
          <p:cNvPr id="5" name="Graphic 4">
            <a:extLst>
              <a:ext uri="{FF2B5EF4-FFF2-40B4-BE49-F238E27FC236}">
                <a16:creationId xmlns:a16="http://schemas.microsoft.com/office/drawing/2014/main" id="{2C2D7787-B3E9-94A7-423E-6699FE4130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0400" y="5747029"/>
            <a:ext cx="2263759" cy="2310725"/>
          </a:xfrm>
          <a:prstGeom prst="rect">
            <a:avLst/>
          </a:prstGeom>
        </p:spPr>
      </p:pic>
      <p:sp>
        <p:nvSpPr>
          <p:cNvPr id="9" name="TextBox 8">
            <a:extLst>
              <a:ext uri="{FF2B5EF4-FFF2-40B4-BE49-F238E27FC236}">
                <a16:creationId xmlns:a16="http://schemas.microsoft.com/office/drawing/2014/main" id="{71032413-8F19-CCFE-C527-91720F7606A0}"/>
              </a:ext>
            </a:extLst>
          </p:cNvPr>
          <p:cNvSpPr txBox="1"/>
          <p:nvPr/>
        </p:nvSpPr>
        <p:spPr>
          <a:xfrm>
            <a:off x="4796790" y="6658353"/>
            <a:ext cx="27813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raphik Extralight" panose="020B0303030202060203" pitchFamily="34" charset="0"/>
                <a:ea typeface="+mn-ea"/>
                <a:cs typeface="+mn-cs"/>
              </a:rPr>
              <a:t>SOURCE: How America Pays for College 2024</a:t>
            </a:r>
          </a:p>
        </p:txBody>
      </p:sp>
      <p:graphicFrame>
        <p:nvGraphicFramePr>
          <p:cNvPr id="8" name="Chart 7">
            <a:extLst>
              <a:ext uri="{FF2B5EF4-FFF2-40B4-BE49-F238E27FC236}">
                <a16:creationId xmlns:a16="http://schemas.microsoft.com/office/drawing/2014/main" id="{4A4F301D-EB90-2248-8FD9-D971367EA6D8}"/>
              </a:ext>
            </a:extLst>
          </p:cNvPr>
          <p:cNvGraphicFramePr/>
          <p:nvPr/>
        </p:nvGraphicFramePr>
        <p:xfrm>
          <a:off x="5672574" y="545728"/>
          <a:ext cx="5841326" cy="57665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82250225"/>
      </p:ext>
    </p:extLst>
  </p:cSld>
  <p:clrMapOvr>
    <a:masterClrMapping/>
  </p:clrMapOvr>
  <p:transition spd="slow" advClick="0" advTm="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593507"/>
          </a:xfrm>
        </p:spPr>
        <p:txBody>
          <a:bodyPr/>
          <a:lstStyle/>
          <a:p>
            <a:r>
              <a:rPr lang="en-US" dirty="0"/>
              <a:t>Agenda</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3725" y="1862983"/>
            <a:ext cx="6788150" cy="4666003"/>
          </a:xfrm>
        </p:spPr>
        <p:txBody>
          <a:bodyPr tIns="457200">
            <a:noAutofit/>
          </a:bodyPr>
          <a:lstStyle/>
          <a:p>
            <a:pPr marL="342900" marR="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Introductions &amp; welcome</a:t>
            </a:r>
          </a:p>
          <a:p>
            <a:pPr marL="34290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FAFSA data – another potential enrollment indicator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What is the “Enrollment Cliff”?</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Unpacking the Enrollment Cliff</a:t>
            </a:r>
          </a:p>
          <a:p>
            <a:pPr marL="342900" indent="-342900">
              <a:buFont typeface="Symbol" panose="05050102010706020507" pitchFamily="18" charset="2"/>
              <a:buChar char=""/>
            </a:pPr>
            <a:r>
              <a:rPr lang="en-US" sz="1800">
                <a:effectLst/>
                <a:latin typeface="Aptos" panose="020B0004020202020204" pitchFamily="34" charset="0"/>
                <a:ea typeface="Times New Roman" panose="02020603050405020304" pitchFamily="18" charset="0"/>
                <a:cs typeface="Aptos" panose="020B0004020202020204" pitchFamily="34" charset="0"/>
              </a:rPr>
              <a:t>Are there ways to combat “The Cliff”?</a:t>
            </a:r>
            <a:endParaRPr lang="en-US" sz="18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pPr>
            <a:r>
              <a:rPr lang="en-US" sz="1800">
                <a:effectLst/>
                <a:latin typeface="Aptos" panose="020B0004020202020204" pitchFamily="34" charset="0"/>
                <a:ea typeface="Times New Roman" panose="02020603050405020304" pitchFamily="18" charset="0"/>
                <a:cs typeface="Aptos" panose="020B0004020202020204" pitchFamily="34" charset="0"/>
              </a:rPr>
              <a:t>How </a:t>
            </a:r>
            <a:r>
              <a:rPr lang="en-US" sz="1800" dirty="0">
                <a:effectLst/>
                <a:latin typeface="Aptos" panose="020B0004020202020204" pitchFamily="34" charset="0"/>
                <a:ea typeface="Times New Roman" panose="02020603050405020304" pitchFamily="18" charset="0"/>
                <a:cs typeface="Aptos" panose="020B0004020202020204" pitchFamily="34" charset="0"/>
              </a:rPr>
              <a:t>America Pays for College – what’s driving student enrollment decisions </a:t>
            </a:r>
          </a:p>
          <a:p>
            <a:pPr marL="342900" marR="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Questions</a:t>
            </a:r>
            <a:endParaRPr lang="en-US" sz="1800" dirty="0"/>
          </a:p>
        </p:txBody>
      </p:sp>
    </p:spTree>
    <p:extLst>
      <p:ext uri="{BB962C8B-B14F-4D97-AF65-F5344CB8AC3E}">
        <p14:creationId xmlns:p14="http://schemas.microsoft.com/office/powerpoint/2010/main" val="3346685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C515C6FC-B134-60CB-4B85-7998A67BE08F}"/>
              </a:ext>
            </a:extLst>
          </p:cNvPr>
          <p:cNvSpPr>
            <a:spLocks noGrp="1"/>
          </p:cNvSpPr>
          <p:nvPr>
            <p:ph type="body" sz="quarter" idx="10"/>
          </p:nvPr>
        </p:nvSpPr>
        <p:spPr>
          <a:xfrm>
            <a:off x="280513" y="771074"/>
            <a:ext cx="4008023" cy="2886525"/>
          </a:xfrm>
        </p:spPr>
        <p:txBody>
          <a:bodyPr>
            <a:noAutofit/>
          </a:bodyPr>
          <a:lstStyle/>
          <a:p>
            <a:r>
              <a:rPr lang="en-US" sz="2800" dirty="0"/>
              <a:t>In addition to cost, location and academic programs are key for college choice</a:t>
            </a:r>
            <a:endParaRPr lang="en-US" sz="3200" dirty="0"/>
          </a:p>
        </p:txBody>
      </p:sp>
      <p:sp>
        <p:nvSpPr>
          <p:cNvPr id="3" name="TextBox 2">
            <a:extLst>
              <a:ext uri="{FF2B5EF4-FFF2-40B4-BE49-F238E27FC236}">
                <a16:creationId xmlns:a16="http://schemas.microsoft.com/office/drawing/2014/main" id="{16A6DFCE-D1B1-3914-ACEC-49F1B22BF41D}"/>
              </a:ext>
            </a:extLst>
          </p:cNvPr>
          <p:cNvSpPr txBox="1"/>
          <p:nvPr/>
        </p:nvSpPr>
        <p:spPr>
          <a:xfrm>
            <a:off x="4831214" y="6642556"/>
            <a:ext cx="27813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raphik Extralight" panose="020B0303030202060203" pitchFamily="34" charset="0"/>
                <a:ea typeface="+mn-ea"/>
                <a:cs typeface="+mn-cs"/>
              </a:rPr>
              <a:t>SOURCE: How America Pays for College 2024</a:t>
            </a:r>
          </a:p>
        </p:txBody>
      </p:sp>
      <p:graphicFrame>
        <p:nvGraphicFramePr>
          <p:cNvPr id="10" name="Chart 9">
            <a:extLst>
              <a:ext uri="{FF2B5EF4-FFF2-40B4-BE49-F238E27FC236}">
                <a16:creationId xmlns:a16="http://schemas.microsoft.com/office/drawing/2014/main" id="{4325D666-A7C9-B64B-0067-F418D8D25B2B}"/>
              </a:ext>
            </a:extLst>
          </p:cNvPr>
          <p:cNvGraphicFramePr/>
          <p:nvPr/>
        </p:nvGraphicFramePr>
        <p:xfrm>
          <a:off x="4831214" y="216637"/>
          <a:ext cx="6820855" cy="607725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1">
            <a:extLst>
              <a:ext uri="{FF2B5EF4-FFF2-40B4-BE49-F238E27FC236}">
                <a16:creationId xmlns:a16="http://schemas.microsoft.com/office/drawing/2014/main" id="{662C68DA-EB2E-9BC0-93D5-D1D6CF299A74}"/>
              </a:ext>
            </a:extLst>
          </p:cNvPr>
          <p:cNvSpPr txBox="1">
            <a:spLocks/>
          </p:cNvSpPr>
          <p:nvPr/>
        </p:nvSpPr>
        <p:spPr>
          <a:xfrm>
            <a:off x="253062" y="3107372"/>
            <a:ext cx="4062924" cy="2449988"/>
          </a:xfrm>
          <a:prstGeom prst="rect">
            <a:avLst/>
          </a:prstGeom>
        </p:spPr>
        <p:txBody>
          <a:bodyPr lIns="45720" r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000000"/>
                </a:solidFill>
                <a:latin typeface="Graphik Regular" panose="020B0503030202060203"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rgbClr val="000000"/>
                </a:solidFill>
                <a:latin typeface="Graphik Regular"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Social life, school size and prestige are secondary, but important factors for some families</a:t>
            </a:r>
          </a:p>
        </p:txBody>
      </p:sp>
    </p:spTree>
    <p:extLst>
      <p:ext uri="{BB962C8B-B14F-4D97-AF65-F5344CB8AC3E}">
        <p14:creationId xmlns:p14="http://schemas.microsoft.com/office/powerpoint/2010/main" val="1473717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C85DD4-C091-F868-C07F-55926CCAD764}"/>
              </a:ext>
            </a:extLst>
          </p:cNvPr>
          <p:cNvSpPr/>
          <p:nvPr/>
        </p:nvSpPr>
        <p:spPr>
          <a:xfrm>
            <a:off x="0" y="0"/>
            <a:ext cx="4872039" cy="6858000"/>
          </a:xfrm>
          <a:prstGeom prst="rect">
            <a:avLst/>
          </a:prstGeom>
          <a:solidFill>
            <a:srgbClr val="55D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 Placeholder 1">
            <a:extLst>
              <a:ext uri="{FF2B5EF4-FFF2-40B4-BE49-F238E27FC236}">
                <a16:creationId xmlns:a16="http://schemas.microsoft.com/office/drawing/2014/main" id="{FA57267A-C674-497D-63A7-B3DA8D2C53F1}"/>
              </a:ext>
            </a:extLst>
          </p:cNvPr>
          <p:cNvSpPr txBox="1">
            <a:spLocks/>
          </p:cNvSpPr>
          <p:nvPr/>
        </p:nvSpPr>
        <p:spPr>
          <a:xfrm>
            <a:off x="415459" y="2887916"/>
            <a:ext cx="4062924" cy="2449988"/>
          </a:xfrm>
          <a:prstGeom prst="rect">
            <a:avLst/>
          </a:prstGeom>
        </p:spPr>
        <p:txBody>
          <a:bodyPr lIns="45720" r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000000"/>
                </a:solidFill>
                <a:latin typeface="Graphik Regular" panose="020B0503030202060203"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rgbClr val="000000"/>
                </a:solidFill>
                <a:latin typeface="Graphik Regular"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Half of families who chose 2-year public schools based their decision on financial considerations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4-year private school families were more likely to make school decisions based on academic considerations</a:t>
            </a:r>
          </a:p>
        </p:txBody>
      </p:sp>
      <p:sp>
        <p:nvSpPr>
          <p:cNvPr id="10" name="Text Placeholder 2">
            <a:extLst>
              <a:ext uri="{FF2B5EF4-FFF2-40B4-BE49-F238E27FC236}">
                <a16:creationId xmlns:a16="http://schemas.microsoft.com/office/drawing/2014/main" id="{5360FEFB-FF92-5191-1373-7AF7E6EB9A06}"/>
              </a:ext>
            </a:extLst>
          </p:cNvPr>
          <p:cNvSpPr txBox="1">
            <a:spLocks/>
          </p:cNvSpPr>
          <p:nvPr/>
        </p:nvSpPr>
        <p:spPr>
          <a:xfrm>
            <a:off x="389265" y="1022231"/>
            <a:ext cx="4072958" cy="13305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solidFill>
                <a:latin typeface="Graphik Regular"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The ultimate school choice factor varies by school type</a:t>
            </a:r>
          </a:p>
        </p:txBody>
      </p:sp>
      <p:pic>
        <p:nvPicPr>
          <p:cNvPr id="12" name="Graphic 11">
            <a:extLst>
              <a:ext uri="{FF2B5EF4-FFF2-40B4-BE49-F238E27FC236}">
                <a16:creationId xmlns:a16="http://schemas.microsoft.com/office/drawing/2014/main" id="{0FF9B050-7057-C92A-D2C7-1F44E2FA7D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7324" y="4952713"/>
            <a:ext cx="3939181" cy="3193931"/>
          </a:xfrm>
          <a:prstGeom prst="rect">
            <a:avLst/>
          </a:prstGeom>
        </p:spPr>
      </p:pic>
      <p:pic>
        <p:nvPicPr>
          <p:cNvPr id="8" name="Graphic 7">
            <a:extLst>
              <a:ext uri="{FF2B5EF4-FFF2-40B4-BE49-F238E27FC236}">
                <a16:creationId xmlns:a16="http://schemas.microsoft.com/office/drawing/2014/main" id="{7FDE1291-8BED-25C1-FF14-065B54478D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03924" y="5141173"/>
            <a:ext cx="3689350" cy="2663680"/>
          </a:xfrm>
          <a:prstGeom prst="rect">
            <a:avLst/>
          </a:prstGeom>
        </p:spPr>
      </p:pic>
      <p:sp>
        <p:nvSpPr>
          <p:cNvPr id="15" name="TextBox 14">
            <a:extLst>
              <a:ext uri="{FF2B5EF4-FFF2-40B4-BE49-F238E27FC236}">
                <a16:creationId xmlns:a16="http://schemas.microsoft.com/office/drawing/2014/main" id="{13E17AD1-AD17-8CD6-E2F1-BA25AC84772E}"/>
              </a:ext>
            </a:extLst>
          </p:cNvPr>
          <p:cNvSpPr txBox="1"/>
          <p:nvPr/>
        </p:nvSpPr>
        <p:spPr>
          <a:xfrm>
            <a:off x="4831214" y="6642556"/>
            <a:ext cx="27813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raphik Extralight" panose="020B0303030202060203" pitchFamily="34" charset="0"/>
                <a:ea typeface="+mn-ea"/>
                <a:cs typeface="+mn-cs"/>
              </a:rPr>
              <a:t>SOURCE: How America Pays for College 2024</a:t>
            </a:r>
          </a:p>
        </p:txBody>
      </p:sp>
      <p:graphicFrame>
        <p:nvGraphicFramePr>
          <p:cNvPr id="2" name="Chart 1">
            <a:extLst>
              <a:ext uri="{FF2B5EF4-FFF2-40B4-BE49-F238E27FC236}">
                <a16:creationId xmlns:a16="http://schemas.microsoft.com/office/drawing/2014/main" id="{502E6CB9-861F-7C76-292D-F3E88CB98BFA}"/>
              </a:ext>
            </a:extLst>
          </p:cNvPr>
          <p:cNvGraphicFramePr/>
          <p:nvPr/>
        </p:nvGraphicFramePr>
        <p:xfrm>
          <a:off x="5062889" y="250257"/>
          <a:ext cx="6837964" cy="5967663"/>
        </p:xfrm>
        <a:graphic>
          <a:graphicData uri="http://schemas.openxmlformats.org/drawingml/2006/chart">
            <c:chart xmlns:c="http://schemas.openxmlformats.org/drawingml/2006/chart" xmlns:r="http://schemas.openxmlformats.org/officeDocument/2006/relationships" r:id="rId7"/>
          </a:graphicData>
        </a:graphic>
      </p:graphicFrame>
      <p:cxnSp>
        <p:nvCxnSpPr>
          <p:cNvPr id="5" name="Straight Connector 4">
            <a:extLst>
              <a:ext uri="{FF2B5EF4-FFF2-40B4-BE49-F238E27FC236}">
                <a16:creationId xmlns:a16="http://schemas.microsoft.com/office/drawing/2014/main" id="{2F80B253-32F9-095B-35A9-345479B52224}"/>
              </a:ext>
            </a:extLst>
          </p:cNvPr>
          <p:cNvCxnSpPr>
            <a:cxnSpLocks/>
          </p:cNvCxnSpPr>
          <p:nvPr/>
        </p:nvCxnSpPr>
        <p:spPr>
          <a:xfrm>
            <a:off x="6347360" y="1514576"/>
            <a:ext cx="0" cy="41719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749635"/>
      </p:ext>
    </p:extLst>
  </p:cSld>
  <p:clrMapOvr>
    <a:masterClrMapping/>
  </p:clrMapOvr>
  <p:transition spd="slow" advClick="0" advTm="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C515C6FC-B134-60CB-4B85-7998A67BE08F}"/>
              </a:ext>
            </a:extLst>
          </p:cNvPr>
          <p:cNvSpPr>
            <a:spLocks noGrp="1"/>
          </p:cNvSpPr>
          <p:nvPr>
            <p:ph type="body" sz="quarter" idx="10"/>
          </p:nvPr>
        </p:nvSpPr>
        <p:spPr>
          <a:xfrm>
            <a:off x="371953" y="1081969"/>
            <a:ext cx="3660116" cy="1699331"/>
          </a:xfrm>
        </p:spPr>
        <p:txBody>
          <a:bodyPr>
            <a:noAutofit/>
          </a:bodyPr>
          <a:lstStyle/>
          <a:p>
            <a:r>
              <a:rPr lang="en-US" sz="2800" dirty="0"/>
              <a:t>About half of families received the amount of aid they expected</a:t>
            </a:r>
            <a:endParaRPr lang="en-US" sz="3200" dirty="0"/>
          </a:p>
        </p:txBody>
      </p:sp>
      <p:sp>
        <p:nvSpPr>
          <p:cNvPr id="6" name="Content Placeholder 3">
            <a:extLst>
              <a:ext uri="{FF2B5EF4-FFF2-40B4-BE49-F238E27FC236}">
                <a16:creationId xmlns:a16="http://schemas.microsoft.com/office/drawing/2014/main" id="{9DF62196-F78F-5E6F-BA40-A3E68F70CC22}"/>
              </a:ext>
            </a:extLst>
          </p:cNvPr>
          <p:cNvSpPr>
            <a:spLocks noGrp="1"/>
          </p:cNvSpPr>
          <p:nvPr>
            <p:ph idx="1"/>
          </p:nvPr>
        </p:nvSpPr>
        <p:spPr>
          <a:xfrm>
            <a:off x="371952" y="2969623"/>
            <a:ext cx="3895247" cy="2806408"/>
          </a:xfrm>
        </p:spPr>
        <p:txBody>
          <a:bodyPr>
            <a:normAutofit/>
          </a:bodyPr>
          <a:lstStyle/>
          <a:p>
            <a:pPr marL="285750" indent="-285750">
              <a:buFont typeface="Arial" panose="020B0604020202020204" pitchFamily="34" charset="0"/>
              <a:buChar char="•"/>
            </a:pPr>
            <a:r>
              <a:rPr lang="en-US" sz="1600" dirty="0"/>
              <a:t>21% received less than they expected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20% did not have any expectations</a:t>
            </a:r>
          </a:p>
        </p:txBody>
      </p:sp>
      <p:sp>
        <p:nvSpPr>
          <p:cNvPr id="3" name="TextBox 2">
            <a:extLst>
              <a:ext uri="{FF2B5EF4-FFF2-40B4-BE49-F238E27FC236}">
                <a16:creationId xmlns:a16="http://schemas.microsoft.com/office/drawing/2014/main" id="{16A6DFCE-D1B1-3914-ACEC-49F1B22BF41D}"/>
              </a:ext>
            </a:extLst>
          </p:cNvPr>
          <p:cNvSpPr txBox="1"/>
          <p:nvPr/>
        </p:nvSpPr>
        <p:spPr>
          <a:xfrm>
            <a:off x="4831214" y="6642556"/>
            <a:ext cx="27813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raphik Extralight" panose="020B0303030202060203" pitchFamily="34" charset="0"/>
                <a:ea typeface="+mn-ea"/>
                <a:cs typeface="+mn-cs"/>
              </a:rPr>
              <a:t>SOURCE: How America Pays for College 2024</a:t>
            </a:r>
          </a:p>
        </p:txBody>
      </p:sp>
      <p:graphicFrame>
        <p:nvGraphicFramePr>
          <p:cNvPr id="8" name="Chart 7">
            <a:extLst>
              <a:ext uri="{FF2B5EF4-FFF2-40B4-BE49-F238E27FC236}">
                <a16:creationId xmlns:a16="http://schemas.microsoft.com/office/drawing/2014/main" id="{1D7BBF46-45B3-D3BA-4C26-D7B074D9E3B8}"/>
              </a:ext>
            </a:extLst>
          </p:cNvPr>
          <p:cNvGraphicFramePr/>
          <p:nvPr/>
        </p:nvGraphicFramePr>
        <p:xfrm>
          <a:off x="5533533" y="707602"/>
          <a:ext cx="6092472" cy="54427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3522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C515C6FC-B134-60CB-4B85-7998A67BE08F}"/>
              </a:ext>
            </a:extLst>
          </p:cNvPr>
          <p:cNvSpPr>
            <a:spLocks noGrp="1"/>
          </p:cNvSpPr>
          <p:nvPr>
            <p:ph type="body" sz="quarter" idx="10"/>
          </p:nvPr>
        </p:nvSpPr>
        <p:spPr>
          <a:xfrm>
            <a:off x="371953" y="1081969"/>
            <a:ext cx="3895246" cy="1699331"/>
          </a:xfrm>
        </p:spPr>
        <p:txBody>
          <a:bodyPr>
            <a:noAutofit/>
          </a:bodyPr>
          <a:lstStyle/>
          <a:p>
            <a:r>
              <a:rPr lang="en-US" sz="2800" dirty="0"/>
              <a:t>Most FAFSA® non-submitters believe their income is too high</a:t>
            </a:r>
            <a:endParaRPr lang="en-US" sz="3200" dirty="0"/>
          </a:p>
        </p:txBody>
      </p:sp>
      <p:sp>
        <p:nvSpPr>
          <p:cNvPr id="6" name="Content Placeholder 3">
            <a:extLst>
              <a:ext uri="{FF2B5EF4-FFF2-40B4-BE49-F238E27FC236}">
                <a16:creationId xmlns:a16="http://schemas.microsoft.com/office/drawing/2014/main" id="{9DF62196-F78F-5E6F-BA40-A3E68F70CC22}"/>
              </a:ext>
            </a:extLst>
          </p:cNvPr>
          <p:cNvSpPr>
            <a:spLocks noGrp="1"/>
          </p:cNvSpPr>
          <p:nvPr>
            <p:ph idx="1"/>
          </p:nvPr>
        </p:nvSpPr>
        <p:spPr>
          <a:xfrm>
            <a:off x="371952" y="2969623"/>
            <a:ext cx="3895247" cy="2806408"/>
          </a:xfrm>
        </p:spPr>
        <p:txBody>
          <a:bodyPr>
            <a:normAutofit/>
          </a:bodyPr>
          <a:lstStyle/>
          <a:p>
            <a:pPr marL="285750" indent="-285750">
              <a:buFont typeface="Arial" panose="020B0604020202020204" pitchFamily="34" charset="0"/>
              <a:buChar char="•"/>
            </a:pPr>
            <a:r>
              <a:rPr lang="en-US" sz="1500" dirty="0"/>
              <a:t>This reason is most prevalent among families with household income of $150,000 or more (63%)</a:t>
            </a:r>
          </a:p>
          <a:p>
            <a:pPr marL="285750" indent="-285750">
              <a:buFont typeface="Arial" panose="020B0604020202020204" pitchFamily="34" charset="0"/>
              <a:buChar char="•"/>
            </a:pPr>
            <a:r>
              <a:rPr lang="en-US" sz="1500" dirty="0"/>
              <a:t>However, 25% of families earning less than $100,000 didn’t file for this reason</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16A6DFCE-D1B1-3914-ACEC-49F1B22BF41D}"/>
              </a:ext>
            </a:extLst>
          </p:cNvPr>
          <p:cNvSpPr txBox="1"/>
          <p:nvPr/>
        </p:nvSpPr>
        <p:spPr>
          <a:xfrm>
            <a:off x="4831214" y="6642556"/>
            <a:ext cx="27813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raphik Extralight" panose="020B0303030202060203" pitchFamily="34" charset="0"/>
                <a:ea typeface="+mn-ea"/>
                <a:cs typeface="+mn-cs"/>
              </a:rPr>
              <a:t>SOURCE: How America Pays for College 2024</a:t>
            </a:r>
          </a:p>
        </p:txBody>
      </p:sp>
      <p:sp>
        <p:nvSpPr>
          <p:cNvPr id="4" name="TextBox 3">
            <a:extLst>
              <a:ext uri="{FF2B5EF4-FFF2-40B4-BE49-F238E27FC236}">
                <a16:creationId xmlns:a16="http://schemas.microsoft.com/office/drawing/2014/main" id="{F2B1619A-E0A4-316F-0B13-799C55A03514}"/>
              </a:ext>
            </a:extLst>
          </p:cNvPr>
          <p:cNvSpPr txBox="1"/>
          <p:nvPr/>
        </p:nvSpPr>
        <p:spPr>
          <a:xfrm>
            <a:off x="4831214" y="158718"/>
            <a:ext cx="3157777"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rgbClr val="004DE8"/>
                </a:solidFill>
                <a:effectLst/>
                <a:uLnTx/>
                <a:uFillTx/>
                <a:latin typeface="Graphik Bold" panose="020B0503030202060203" pitchFamily="34" charset="0"/>
                <a:ea typeface="+mn-ea"/>
                <a:cs typeface="+mn-cs"/>
              </a:rPr>
              <a:t>26%</a:t>
            </a:r>
          </a:p>
        </p:txBody>
      </p:sp>
      <p:sp>
        <p:nvSpPr>
          <p:cNvPr id="7" name="TextBox 6">
            <a:extLst>
              <a:ext uri="{FF2B5EF4-FFF2-40B4-BE49-F238E27FC236}">
                <a16:creationId xmlns:a16="http://schemas.microsoft.com/office/drawing/2014/main" id="{A7DF6963-9475-06A6-0A0E-F6C93F441A4D}"/>
              </a:ext>
            </a:extLst>
          </p:cNvPr>
          <p:cNvSpPr txBox="1"/>
          <p:nvPr/>
        </p:nvSpPr>
        <p:spPr>
          <a:xfrm>
            <a:off x="8203476" y="543439"/>
            <a:ext cx="344859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1 in 4 families skipped the FAFSA® for AY 2023-24</a:t>
            </a:r>
          </a:p>
        </p:txBody>
      </p:sp>
      <p:graphicFrame>
        <p:nvGraphicFramePr>
          <p:cNvPr id="10" name="Chart 9">
            <a:extLst>
              <a:ext uri="{FF2B5EF4-FFF2-40B4-BE49-F238E27FC236}">
                <a16:creationId xmlns:a16="http://schemas.microsoft.com/office/drawing/2014/main" id="{4325D666-A7C9-B64B-0067-F418D8D25B2B}"/>
              </a:ext>
            </a:extLst>
          </p:cNvPr>
          <p:cNvGraphicFramePr/>
          <p:nvPr/>
        </p:nvGraphicFramePr>
        <p:xfrm>
          <a:off x="4831214" y="2084710"/>
          <a:ext cx="6820855" cy="42485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43589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D29B5-1B58-809F-FEA7-B82105E94664}"/>
              </a:ext>
            </a:extLst>
          </p:cNvPr>
          <p:cNvSpPr>
            <a:spLocks noGrp="1"/>
          </p:cNvSpPr>
          <p:nvPr>
            <p:ph type="ctrTitle"/>
          </p:nvPr>
        </p:nvSpPr>
        <p:spPr>
          <a:xfrm>
            <a:off x="6299835" y="430529"/>
            <a:ext cx="5486400" cy="3291840"/>
          </a:xfrm>
        </p:spPr>
        <p:txBody>
          <a:bodyPr anchor="b">
            <a:normAutofit/>
          </a:bodyPr>
          <a:lstStyle/>
          <a:p>
            <a:r>
              <a:rPr lang="en-US" dirty="0"/>
              <a:t>Questions</a:t>
            </a:r>
          </a:p>
        </p:txBody>
      </p:sp>
      <p:pic>
        <p:nvPicPr>
          <p:cNvPr id="8" name="Content Placeholder 7" descr="Several hands raised and ready to answer a question">
            <a:extLst>
              <a:ext uri="{FF2B5EF4-FFF2-40B4-BE49-F238E27FC236}">
                <a16:creationId xmlns:a16="http://schemas.microsoft.com/office/drawing/2014/main" id="{390C670C-2327-2D99-03C0-6451352D198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3282" r="20534" b="1"/>
          <a:stretch/>
        </p:blipFill>
        <p:spPr>
          <a:xfrm>
            <a:off x="20" y="-11113"/>
            <a:ext cx="5791180" cy="6880226"/>
          </a:xfrm>
          <a:noFill/>
        </p:spPr>
      </p:pic>
      <p:sp>
        <p:nvSpPr>
          <p:cNvPr id="16" name="Text Placeholder 3">
            <a:extLst>
              <a:ext uri="{FF2B5EF4-FFF2-40B4-BE49-F238E27FC236}">
                <a16:creationId xmlns:a16="http://schemas.microsoft.com/office/drawing/2014/main" id="{DE094ABB-65C0-B691-E61E-C1DE0CA96C0B}"/>
              </a:ext>
            </a:extLst>
          </p:cNvPr>
          <p:cNvSpPr>
            <a:spLocks noGrp="1"/>
          </p:cNvSpPr>
          <p:nvPr>
            <p:ph type="body" sz="quarter" idx="11"/>
          </p:nvPr>
        </p:nvSpPr>
        <p:spPr>
          <a:xfrm>
            <a:off x="5995054" y="4221622"/>
            <a:ext cx="6196925" cy="2751746"/>
          </a:xfrm>
        </p:spPr>
        <p:txBody>
          <a:bodyPr/>
          <a:lstStyle/>
          <a:p>
            <a:pPr marL="0" marR="0"/>
            <a:r>
              <a:rPr lang="en-US" sz="2400" dirty="0" err="1">
                <a:effectLst/>
                <a:latin typeface="Aptos" panose="020B0004020202020204" pitchFamily="34" charset="0"/>
                <a:ea typeface="Aptos" panose="020B0004020202020204" pitchFamily="34" charset="0"/>
                <a:cs typeface="Aptos" panose="020B0004020202020204" pitchFamily="34" charset="0"/>
              </a:rPr>
              <a:t>LisaBranson</a:t>
            </a:r>
            <a:r>
              <a:rPr lang="en-US" sz="2400" dirty="0">
                <a:effectLst/>
                <a:latin typeface="Aptos" panose="020B0004020202020204" pitchFamily="34" charset="0"/>
                <a:ea typeface="Aptos" panose="020B0004020202020204" pitchFamily="34" charset="0"/>
                <a:cs typeface="Aptos" panose="020B0004020202020204" pitchFamily="34" charset="0"/>
              </a:rPr>
              <a:t>, </a:t>
            </a:r>
            <a:r>
              <a:rPr lang="en-US" sz="2400" dirty="0" err="1">
                <a:effectLst/>
                <a:latin typeface="Aptos" panose="020B0004020202020204" pitchFamily="34" charset="0"/>
                <a:ea typeface="Aptos" panose="020B0004020202020204" pitchFamily="34" charset="0"/>
                <a:cs typeface="Aptos" panose="020B0004020202020204" pitchFamily="34" charset="0"/>
              </a:rPr>
              <a:t>enrollmentFUEL</a:t>
            </a:r>
            <a:r>
              <a:rPr lang="en-US" sz="2400" dirty="0">
                <a:effectLst/>
                <a:latin typeface="Aptos" panose="020B0004020202020204" pitchFamily="34" charset="0"/>
                <a:ea typeface="Aptos" panose="020B0004020202020204" pitchFamily="34" charset="0"/>
                <a:cs typeface="Aptos" panose="020B0004020202020204" pitchFamily="34" charset="0"/>
              </a:rPr>
              <a:t>  </a:t>
            </a:r>
            <a:r>
              <a:rPr lang="en-US" sz="2400" dirty="0">
                <a:solidFill>
                  <a:schemeClr val="accent3"/>
                </a:solidFill>
                <a:effectLst/>
                <a:latin typeface="Aptos" panose="020B0004020202020204" pitchFamily="34" charset="0"/>
                <a:ea typeface="Aptos" panose="020B0004020202020204" pitchFamily="34" charset="0"/>
                <a:cs typeface="Aptos" panose="020B0004020202020204" pitchFamily="34" charset="0"/>
              </a:rPr>
              <a:t>Li</a:t>
            </a:r>
            <a:r>
              <a:rPr lang="en-US" sz="2400" dirty="0">
                <a:solidFill>
                  <a:schemeClr val="accent3"/>
                </a:solidFill>
                <a:effectLst/>
                <a:latin typeface="Aptos" panose="020B00040202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sa</a:t>
            </a:r>
            <a:r>
              <a:rPr lang="en-US" sz="2400" dirty="0">
                <a:solidFill>
                  <a:srgbClr val="4495A2"/>
                </a:solidFill>
                <a:effectLst/>
                <a:latin typeface="Aptos" panose="020B00040202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.branson@enrollmentfuel.com</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2400" dirty="0">
                <a:effectLst/>
                <a:latin typeface="Aptos" panose="020B0004020202020204" pitchFamily="34" charset="0"/>
                <a:ea typeface="Aptos" panose="020B0004020202020204" pitchFamily="34" charset="0"/>
                <a:cs typeface="Aptos" panose="020B0004020202020204" pitchFamily="34" charset="0"/>
              </a:rPr>
              <a:t>Bill DeBaun, National College Attainment Network (NCAN) </a:t>
            </a:r>
            <a:r>
              <a:rPr lang="en-US" sz="2400" dirty="0">
                <a:effectLst/>
                <a:latin typeface="Aptos" panose="020B0004020202020204" pitchFamily="34" charset="0"/>
                <a:ea typeface="Aptos" panose="020B0004020202020204" pitchFamily="34" charset="0"/>
                <a:cs typeface="Aptos" panose="020B0004020202020204" pitchFamily="34" charset="0"/>
                <a:hlinkClick r:id="rId5"/>
              </a:rPr>
              <a:t>debaunb@ncan.org</a:t>
            </a:r>
            <a:r>
              <a:rPr lang="en-US" sz="2400" dirty="0">
                <a:effectLst/>
                <a:latin typeface="Aptos" panose="020B0004020202020204" pitchFamily="34" charset="0"/>
                <a:ea typeface="Aptos" panose="020B0004020202020204" pitchFamily="34" charset="0"/>
                <a:cs typeface="Aptos" panose="020B0004020202020204" pitchFamily="34" charset="0"/>
              </a:rPr>
              <a:t> </a:t>
            </a:r>
          </a:p>
          <a:p>
            <a:pPr marL="0" marR="0"/>
            <a:endParaRPr lang="en-US" sz="24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3088225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C1B7-6E4E-3DEE-50C0-1CA3B14303EE}"/>
              </a:ext>
            </a:extLst>
          </p:cNvPr>
          <p:cNvSpPr>
            <a:spLocks noGrp="1"/>
          </p:cNvSpPr>
          <p:nvPr>
            <p:ph type="title"/>
          </p:nvPr>
        </p:nvSpPr>
        <p:spPr>
          <a:xfrm>
            <a:off x="594360" y="102875"/>
            <a:ext cx="10873740" cy="1680205"/>
          </a:xfrm>
        </p:spPr>
        <p:txBody>
          <a:bodyPr anchor="b">
            <a:normAutofit/>
          </a:bodyPr>
          <a:lstStyle/>
          <a:p>
            <a:r>
              <a:rPr lang="en-US"/>
              <a:t>Thank you from the VASFAA Engagement Membership Committee</a:t>
            </a:r>
            <a:endParaRPr lang="en-US" dirty="0"/>
          </a:p>
        </p:txBody>
      </p:sp>
      <p:pic>
        <p:nvPicPr>
          <p:cNvPr id="6" name="Picture 5" descr="A yellow and green sign with white text">
            <a:extLst>
              <a:ext uri="{FF2B5EF4-FFF2-40B4-BE49-F238E27FC236}">
                <a16:creationId xmlns:a16="http://schemas.microsoft.com/office/drawing/2014/main" id="{1DD8B925-3774-F691-C1E0-7572AE793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698553"/>
            <a:ext cx="7810500" cy="2866238"/>
          </a:xfrm>
          <a:prstGeom prst="rect">
            <a:avLst/>
          </a:prstGeom>
          <a:noFill/>
        </p:spPr>
      </p:pic>
    </p:spTree>
    <p:extLst>
      <p:ext uri="{BB962C8B-B14F-4D97-AF65-F5344CB8AC3E}">
        <p14:creationId xmlns:p14="http://schemas.microsoft.com/office/powerpoint/2010/main" val="4261132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9F1D-39B5-9849-9A3C-DD5D033E0F29}"/>
              </a:ext>
            </a:extLst>
          </p:cNvPr>
          <p:cNvSpPr>
            <a:spLocks noGrp="1"/>
          </p:cNvSpPr>
          <p:nvPr>
            <p:ph type="title"/>
          </p:nvPr>
        </p:nvSpPr>
        <p:spPr>
          <a:xfrm>
            <a:off x="391356" y="577008"/>
            <a:ext cx="11070542" cy="893446"/>
          </a:xfrm>
        </p:spPr>
        <p:txBody>
          <a:bodyPr>
            <a:normAutofit fontScale="90000"/>
          </a:bodyPr>
          <a:lstStyle/>
          <a:p>
            <a:r>
              <a:rPr lang="en-US" b="1" dirty="0"/>
              <a:t>HI, IT’S GREAT TO BE HERE!</a:t>
            </a:r>
            <a:br>
              <a:rPr lang="en-US" b="1" dirty="0"/>
            </a:br>
            <a:r>
              <a:rPr lang="en-US" b="1" dirty="0"/>
              <a:t>Please reach out if I can help!</a:t>
            </a:r>
            <a:endParaRPr lang="en-US" dirty="0"/>
          </a:p>
        </p:txBody>
      </p:sp>
      <p:sp>
        <p:nvSpPr>
          <p:cNvPr id="7" name="TextBox 6">
            <a:extLst>
              <a:ext uri="{FF2B5EF4-FFF2-40B4-BE49-F238E27FC236}">
                <a16:creationId xmlns:a16="http://schemas.microsoft.com/office/drawing/2014/main" id="{5636311B-614D-42BC-9AE3-A1E1A27E0524}"/>
              </a:ext>
            </a:extLst>
          </p:cNvPr>
          <p:cNvSpPr txBox="1"/>
          <p:nvPr/>
        </p:nvSpPr>
        <p:spPr>
          <a:xfrm>
            <a:off x="3624302" y="2736836"/>
            <a:ext cx="631942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Bill DeBaun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Senior Director,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and Strategic Initiatives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NCAN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hlinkClick r:id="rId2">
                  <a:extLst>
                    <a:ext uri="{A12FA001-AC4F-418D-AE19-62706E023703}">
                      <ahyp:hlinkClr xmlns:ahyp="http://schemas.microsoft.com/office/drawing/2018/hyperlinkcolor" val="tx"/>
                    </a:ext>
                  </a:extLst>
                </a:hlinkClick>
              </a:rPr>
              <a:t>debaunb@ncan.org</a:t>
            </a:r>
            <a:r>
              <a:rPr kumimoji="0" lang="en-US" sz="32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a:t>
            </a:r>
          </a:p>
        </p:txBody>
      </p:sp>
      <p:pic>
        <p:nvPicPr>
          <p:cNvPr id="8" name="Picture 7" descr="A person wearing glasses&#10;&#10;Description automatically generated with low confidence">
            <a:extLst>
              <a:ext uri="{FF2B5EF4-FFF2-40B4-BE49-F238E27FC236}">
                <a16:creationId xmlns:a16="http://schemas.microsoft.com/office/drawing/2014/main" id="{6BCC9618-2B49-5915-4B0D-2D211663B4A9}"/>
              </a:ext>
            </a:extLst>
          </p:cNvPr>
          <p:cNvPicPr>
            <a:picLocks noChangeAspect="1"/>
          </p:cNvPicPr>
          <p:nvPr/>
        </p:nvPicPr>
        <p:blipFill>
          <a:blip r:embed="rId3"/>
          <a:stretch>
            <a:fillRect/>
          </a:stretch>
        </p:blipFill>
        <p:spPr>
          <a:xfrm>
            <a:off x="508314" y="1769257"/>
            <a:ext cx="2997116" cy="4489704"/>
          </a:xfrm>
          <a:prstGeom prst="rect">
            <a:avLst/>
          </a:prstGeom>
          <a:ln w="38100">
            <a:solidFill>
              <a:srgbClr val="F7941D"/>
            </a:solidFill>
          </a:ln>
        </p:spPr>
      </p:pic>
    </p:spTree>
    <p:extLst>
      <p:ext uri="{BB962C8B-B14F-4D97-AF65-F5344CB8AC3E}">
        <p14:creationId xmlns:p14="http://schemas.microsoft.com/office/powerpoint/2010/main" val="279778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79D4EA-8885-1286-3704-C5C692587B76}"/>
              </a:ext>
            </a:extLst>
          </p:cNvPr>
          <p:cNvSpPr>
            <a:spLocks noGrp="1"/>
          </p:cNvSpPr>
          <p:nvPr>
            <p:ph type="title"/>
          </p:nvPr>
        </p:nvSpPr>
        <p:spPr>
          <a:xfrm>
            <a:off x="278172" y="1066800"/>
            <a:ext cx="9963108" cy="3159760"/>
          </a:xfrm>
        </p:spPr>
        <p:txBody>
          <a:bodyPr>
            <a:noAutofit/>
          </a:bodyPr>
          <a:lstStyle/>
          <a:p>
            <a:r>
              <a:rPr lang="en-US" sz="20000" b="1" dirty="0"/>
              <a:t>FAFSA</a:t>
            </a:r>
          </a:p>
        </p:txBody>
      </p:sp>
    </p:spTree>
    <p:extLst>
      <p:ext uri="{BB962C8B-B14F-4D97-AF65-F5344CB8AC3E}">
        <p14:creationId xmlns:p14="http://schemas.microsoft.com/office/powerpoint/2010/main" val="2187527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F845-7F8A-4A9E-84F9-CFDCE0441270}"/>
              </a:ext>
            </a:extLst>
          </p:cNvPr>
          <p:cNvSpPr>
            <a:spLocks noGrp="1"/>
          </p:cNvSpPr>
          <p:nvPr>
            <p:ph type="title"/>
          </p:nvPr>
        </p:nvSpPr>
        <p:spPr>
          <a:xfrm>
            <a:off x="8938518" y="920403"/>
            <a:ext cx="3253482" cy="5797462"/>
          </a:xfrm>
        </p:spPr>
        <p:txBody>
          <a:bodyPr>
            <a:normAutofit/>
          </a:bodyPr>
          <a:lstStyle/>
          <a:p>
            <a:pPr algn="r"/>
            <a:r>
              <a:rPr lang="en-US" sz="6600" b="1" dirty="0">
                <a:solidFill>
                  <a:srgbClr val="005D98"/>
                </a:solidFill>
              </a:rPr>
              <a:t>WHY</a:t>
            </a:r>
            <a:r>
              <a:rPr lang="en-US" sz="2000" b="1" dirty="0">
                <a:solidFill>
                  <a:srgbClr val="005D98"/>
                </a:solidFill>
              </a:rPr>
              <a:t> </a:t>
            </a:r>
            <a:br>
              <a:rPr lang="en-US" sz="3200" b="1" dirty="0">
                <a:solidFill>
                  <a:srgbClr val="005D98"/>
                </a:solidFill>
              </a:rPr>
            </a:br>
            <a:r>
              <a:rPr lang="en-US" sz="3200" b="1" dirty="0">
                <a:solidFill>
                  <a:srgbClr val="F7941D"/>
                </a:solidFill>
              </a:rPr>
              <a:t>FAFSA COMPLETION </a:t>
            </a:r>
            <a:r>
              <a:rPr lang="en-US" sz="4800" b="1" dirty="0">
                <a:solidFill>
                  <a:srgbClr val="005D98"/>
                </a:solidFill>
              </a:rPr>
              <a:t>MATTERS </a:t>
            </a:r>
            <a:br>
              <a:rPr lang="en-US" sz="4800" b="1" dirty="0">
                <a:solidFill>
                  <a:srgbClr val="005D98"/>
                </a:solidFill>
              </a:rPr>
            </a:br>
            <a:r>
              <a:rPr lang="en-US" sz="4800" b="1" dirty="0">
                <a:solidFill>
                  <a:srgbClr val="005D98"/>
                </a:solidFill>
              </a:rPr>
              <a:t>SO </a:t>
            </a:r>
            <a:br>
              <a:rPr lang="en-US" sz="4800" b="1" dirty="0">
                <a:solidFill>
                  <a:srgbClr val="005D98"/>
                </a:solidFill>
              </a:rPr>
            </a:br>
            <a:r>
              <a:rPr lang="en-US" sz="4800" b="1" dirty="0">
                <a:solidFill>
                  <a:srgbClr val="005D98"/>
                </a:solidFill>
              </a:rPr>
              <a:t>MUCH</a:t>
            </a:r>
          </a:p>
        </p:txBody>
      </p:sp>
      <p:pic>
        <p:nvPicPr>
          <p:cNvPr id="4" name="Picture 3">
            <a:extLst>
              <a:ext uri="{FF2B5EF4-FFF2-40B4-BE49-F238E27FC236}">
                <a16:creationId xmlns:a16="http://schemas.microsoft.com/office/drawing/2014/main" id="{5582922F-691B-49B4-A04A-F6F04B05F224}"/>
              </a:ext>
            </a:extLst>
          </p:cNvPr>
          <p:cNvPicPr>
            <a:picLocks noChangeAspect="1"/>
          </p:cNvPicPr>
          <p:nvPr/>
        </p:nvPicPr>
        <p:blipFill>
          <a:blip r:embed="rId2"/>
          <a:stretch>
            <a:fillRect/>
          </a:stretch>
        </p:blipFill>
        <p:spPr>
          <a:xfrm>
            <a:off x="91742" y="584331"/>
            <a:ext cx="8764582" cy="6133534"/>
          </a:xfrm>
          <a:prstGeom prst="rect">
            <a:avLst/>
          </a:prstGeom>
        </p:spPr>
      </p:pic>
      <p:sp>
        <p:nvSpPr>
          <p:cNvPr id="3" name="TextBox 2">
            <a:extLst>
              <a:ext uri="{FF2B5EF4-FFF2-40B4-BE49-F238E27FC236}">
                <a16:creationId xmlns:a16="http://schemas.microsoft.com/office/drawing/2014/main" id="{9C7EAEAA-A860-ECE3-29B5-9CD7CDB9FE03}"/>
              </a:ext>
            </a:extLst>
          </p:cNvPr>
          <p:cNvSpPr txBox="1"/>
          <p:nvPr/>
        </p:nvSpPr>
        <p:spPr>
          <a:xfrm>
            <a:off x="8938518" y="6263640"/>
            <a:ext cx="32534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13F42"/>
                </a:solidFill>
                <a:effectLst/>
                <a:uLnTx/>
                <a:uFillTx/>
                <a:latin typeface="Roboto" panose="02000000000000000000" pitchFamily="2" charset="0"/>
                <a:ea typeface="Roboto" panose="02000000000000000000" pitchFamily="2" charset="0"/>
                <a:cs typeface="+mn-cs"/>
              </a:rPr>
              <a:t>Source: NCAN analysis of High School Longitudinal Study: 2009 data</a:t>
            </a:r>
          </a:p>
        </p:txBody>
      </p:sp>
    </p:spTree>
    <p:extLst>
      <p:ext uri="{BB962C8B-B14F-4D97-AF65-F5344CB8AC3E}">
        <p14:creationId xmlns:p14="http://schemas.microsoft.com/office/powerpoint/2010/main" val="2852025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F845-7F8A-4A9E-84F9-CFDCE0441270}"/>
              </a:ext>
            </a:extLst>
          </p:cNvPr>
          <p:cNvSpPr>
            <a:spLocks noGrp="1"/>
          </p:cNvSpPr>
          <p:nvPr>
            <p:ph type="title"/>
          </p:nvPr>
        </p:nvSpPr>
        <p:spPr>
          <a:xfrm>
            <a:off x="0" y="920403"/>
            <a:ext cx="3253482" cy="5797462"/>
          </a:xfrm>
        </p:spPr>
        <p:txBody>
          <a:bodyPr>
            <a:normAutofit/>
          </a:bodyPr>
          <a:lstStyle/>
          <a:p>
            <a:r>
              <a:rPr lang="en-US" sz="6600" b="1" dirty="0">
                <a:solidFill>
                  <a:srgbClr val="005D98"/>
                </a:solidFill>
              </a:rPr>
              <a:t>WHY</a:t>
            </a:r>
            <a:r>
              <a:rPr lang="en-US" sz="2000" b="1" dirty="0">
                <a:solidFill>
                  <a:srgbClr val="005D98"/>
                </a:solidFill>
              </a:rPr>
              <a:t> </a:t>
            </a:r>
            <a:br>
              <a:rPr lang="en-US" sz="3200" b="1" dirty="0">
                <a:solidFill>
                  <a:srgbClr val="005D98"/>
                </a:solidFill>
              </a:rPr>
            </a:br>
            <a:r>
              <a:rPr lang="en-US" sz="3200" b="1" dirty="0">
                <a:solidFill>
                  <a:srgbClr val="F7941D"/>
                </a:solidFill>
              </a:rPr>
              <a:t>FAFSA COMPLETION </a:t>
            </a:r>
            <a:r>
              <a:rPr lang="en-US" sz="4800" b="1" dirty="0">
                <a:solidFill>
                  <a:srgbClr val="005D98"/>
                </a:solidFill>
              </a:rPr>
              <a:t>MATTERS </a:t>
            </a:r>
            <a:br>
              <a:rPr lang="en-US" sz="4800" b="1" dirty="0">
                <a:solidFill>
                  <a:srgbClr val="005D98"/>
                </a:solidFill>
              </a:rPr>
            </a:br>
            <a:r>
              <a:rPr lang="en-US" sz="4800" b="1" dirty="0">
                <a:solidFill>
                  <a:srgbClr val="005D98"/>
                </a:solidFill>
              </a:rPr>
              <a:t>SO </a:t>
            </a:r>
            <a:br>
              <a:rPr lang="en-US" sz="4800" b="1" dirty="0">
                <a:solidFill>
                  <a:srgbClr val="005D98"/>
                </a:solidFill>
              </a:rPr>
            </a:br>
            <a:r>
              <a:rPr lang="en-US" sz="4800" b="1" dirty="0">
                <a:solidFill>
                  <a:srgbClr val="005D98"/>
                </a:solidFill>
              </a:rPr>
              <a:t>MUCH</a:t>
            </a:r>
          </a:p>
        </p:txBody>
      </p:sp>
      <p:sp>
        <p:nvSpPr>
          <p:cNvPr id="3" name="TextBox 2">
            <a:extLst>
              <a:ext uri="{FF2B5EF4-FFF2-40B4-BE49-F238E27FC236}">
                <a16:creationId xmlns:a16="http://schemas.microsoft.com/office/drawing/2014/main" id="{2AF44B00-1DA2-750A-7466-8BCAC31F4F34}"/>
              </a:ext>
            </a:extLst>
          </p:cNvPr>
          <p:cNvSpPr txBox="1"/>
          <p:nvPr/>
        </p:nvSpPr>
        <p:spPr>
          <a:xfrm>
            <a:off x="0" y="6298449"/>
            <a:ext cx="32534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13F42"/>
                </a:solidFill>
                <a:effectLst/>
                <a:uLnTx/>
                <a:uFillTx/>
                <a:latin typeface="Roboto" panose="02000000000000000000" pitchFamily="2" charset="0"/>
                <a:ea typeface="Roboto" panose="02000000000000000000" pitchFamily="2" charset="0"/>
                <a:cs typeface="+mn-cs"/>
              </a:rPr>
              <a:t>Source: NCAN FAFSA Tracker; NCHEMS HigherEdInfo.org</a:t>
            </a:r>
          </a:p>
        </p:txBody>
      </p:sp>
      <p:pic>
        <p:nvPicPr>
          <p:cNvPr id="4" name="Picture 3">
            <a:extLst>
              <a:ext uri="{FF2B5EF4-FFF2-40B4-BE49-F238E27FC236}">
                <a16:creationId xmlns:a16="http://schemas.microsoft.com/office/drawing/2014/main" id="{F10DB3B5-BF00-C0C2-0BEA-0D62F1AABEE9}"/>
              </a:ext>
            </a:extLst>
          </p:cNvPr>
          <p:cNvPicPr>
            <a:picLocks noChangeAspect="1"/>
          </p:cNvPicPr>
          <p:nvPr/>
        </p:nvPicPr>
        <p:blipFill>
          <a:blip r:embed="rId3"/>
          <a:stretch>
            <a:fillRect/>
          </a:stretch>
        </p:blipFill>
        <p:spPr>
          <a:xfrm>
            <a:off x="3179054" y="958469"/>
            <a:ext cx="8938518" cy="5721330"/>
          </a:xfrm>
          <a:prstGeom prst="rect">
            <a:avLst/>
          </a:prstGeom>
        </p:spPr>
      </p:pic>
    </p:spTree>
    <p:extLst>
      <p:ext uri="{BB962C8B-B14F-4D97-AF65-F5344CB8AC3E}">
        <p14:creationId xmlns:p14="http://schemas.microsoft.com/office/powerpoint/2010/main" val="422585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9A563B8-542D-4526-AC86-B668538F3F21}"/>
              </a:ext>
            </a:extLst>
          </p:cNvPr>
          <p:cNvGraphicFramePr>
            <a:graphicFrameLocks noGrp="1"/>
          </p:cNvGraphicFramePr>
          <p:nvPr/>
        </p:nvGraphicFramePr>
        <p:xfrm>
          <a:off x="4900773" y="551146"/>
          <a:ext cx="7132319" cy="6306857"/>
        </p:xfrm>
        <a:graphic>
          <a:graphicData uri="http://schemas.openxmlformats.org/drawingml/2006/table">
            <a:tbl>
              <a:tblPr firstRow="1" bandRow="1">
                <a:tableStyleId>{21E4AEA4-8DFA-4A89-87EB-49C32662AFE0}</a:tableStyleId>
              </a:tblPr>
              <a:tblGrid>
                <a:gridCol w="1430518">
                  <a:extLst>
                    <a:ext uri="{9D8B030D-6E8A-4147-A177-3AD203B41FA5}">
                      <a16:colId xmlns:a16="http://schemas.microsoft.com/office/drawing/2014/main" val="1860272810"/>
                    </a:ext>
                  </a:extLst>
                </a:gridCol>
                <a:gridCol w="1818341">
                  <a:extLst>
                    <a:ext uri="{9D8B030D-6E8A-4147-A177-3AD203B41FA5}">
                      <a16:colId xmlns:a16="http://schemas.microsoft.com/office/drawing/2014/main" val="1585070535"/>
                    </a:ext>
                  </a:extLst>
                </a:gridCol>
                <a:gridCol w="1857307">
                  <a:extLst>
                    <a:ext uri="{9D8B030D-6E8A-4147-A177-3AD203B41FA5}">
                      <a16:colId xmlns:a16="http://schemas.microsoft.com/office/drawing/2014/main" val="517024486"/>
                    </a:ext>
                  </a:extLst>
                </a:gridCol>
                <a:gridCol w="2026153">
                  <a:extLst>
                    <a:ext uri="{9D8B030D-6E8A-4147-A177-3AD203B41FA5}">
                      <a16:colId xmlns:a16="http://schemas.microsoft.com/office/drawing/2014/main" val="2362498283"/>
                    </a:ext>
                  </a:extLst>
                </a:gridCol>
              </a:tblGrid>
              <a:tr h="1318195">
                <a:tc>
                  <a:txBody>
                    <a:bodyPr/>
                    <a:lstStyle/>
                    <a:p>
                      <a:pPr algn="ctr"/>
                      <a:r>
                        <a:rPr lang="en-US" sz="2000" dirty="0">
                          <a:latin typeface="Roboto" panose="02000000000000000000" pitchFamily="2" charset="0"/>
                          <a:ea typeface="Roboto" panose="02000000000000000000" pitchFamily="2" charset="0"/>
                        </a:rPr>
                        <a:t>High School Class</a:t>
                      </a:r>
                    </a:p>
                  </a:txBody>
                  <a:tcPr anchor="b"/>
                </a:tc>
                <a:tc>
                  <a:txBody>
                    <a:bodyPr/>
                    <a:lstStyle/>
                    <a:p>
                      <a:pPr algn="ctr"/>
                      <a:r>
                        <a:rPr lang="en-US" sz="2000" dirty="0">
                          <a:latin typeface="Roboto" panose="02000000000000000000" pitchFamily="2" charset="0"/>
                          <a:ea typeface="Roboto" panose="02000000000000000000" pitchFamily="2" charset="0"/>
                        </a:rPr>
                        <a:t>National FAFSA Completion Rate</a:t>
                      </a:r>
                      <a:endParaRPr lang="en-US" sz="2000" i="1" dirty="0">
                        <a:latin typeface="Roboto" panose="02000000000000000000" pitchFamily="2" charset="0"/>
                        <a:ea typeface="Roboto" panose="02000000000000000000" pitchFamily="2" charset="0"/>
                      </a:endParaRPr>
                    </a:p>
                  </a:txBody>
                  <a:tcPr anchor="b"/>
                </a:tc>
                <a:tc>
                  <a:txBody>
                    <a:bodyPr/>
                    <a:lstStyle/>
                    <a:p>
                      <a:pPr algn="ctr"/>
                      <a:r>
                        <a:rPr lang="en-US" sz="2000" dirty="0">
                          <a:latin typeface="Roboto" panose="02000000000000000000" pitchFamily="2" charset="0"/>
                          <a:ea typeface="Roboto" panose="02000000000000000000" pitchFamily="2" charset="0"/>
                        </a:rPr>
                        <a:t>Year-Over-Year FAFSA % Change</a:t>
                      </a:r>
                      <a:endParaRPr lang="en-US" sz="2000" i="1" dirty="0">
                        <a:latin typeface="Roboto" panose="02000000000000000000" pitchFamily="2" charset="0"/>
                        <a:ea typeface="Roboto" panose="02000000000000000000" pitchFamily="2" charset="0"/>
                      </a:endParaRPr>
                    </a:p>
                  </a:txBody>
                  <a:tcPr anchor="b"/>
                </a:tc>
                <a:tc>
                  <a:txBody>
                    <a:bodyPr/>
                    <a:lstStyle/>
                    <a:p>
                      <a:pPr algn="ctr"/>
                      <a:r>
                        <a:rPr lang="en-US" sz="2000" dirty="0">
                          <a:latin typeface="Roboto" panose="02000000000000000000" pitchFamily="2" charset="0"/>
                          <a:ea typeface="Roboto" panose="02000000000000000000" pitchFamily="2" charset="0"/>
                        </a:rPr>
                        <a:t>National First Fall Enrollment Rate </a:t>
                      </a:r>
                      <a:endParaRPr lang="en-US" sz="2000" i="1" dirty="0">
                        <a:latin typeface="Roboto" panose="02000000000000000000" pitchFamily="2" charset="0"/>
                        <a:ea typeface="Roboto" panose="02000000000000000000" pitchFamily="2" charset="0"/>
                      </a:endParaRPr>
                    </a:p>
                  </a:txBody>
                  <a:tcPr anchor="b"/>
                </a:tc>
                <a:extLst>
                  <a:ext uri="{0D108BD9-81ED-4DB2-BD59-A6C34878D82A}">
                    <a16:rowId xmlns:a16="http://schemas.microsoft.com/office/drawing/2014/main" val="67482388"/>
                  </a:ext>
                </a:extLst>
              </a:tr>
              <a:tr h="712666">
                <a:tc>
                  <a:txBody>
                    <a:bodyPr/>
                    <a:lstStyle/>
                    <a:p>
                      <a:pPr algn="ctr"/>
                      <a:r>
                        <a:rPr lang="en-US" sz="2000" b="1" dirty="0">
                          <a:solidFill>
                            <a:srgbClr val="005D98"/>
                          </a:solidFill>
                          <a:latin typeface="Roboto" panose="02000000000000000000" pitchFamily="2" charset="0"/>
                          <a:ea typeface="Roboto" panose="02000000000000000000" pitchFamily="2" charset="0"/>
                        </a:rPr>
                        <a:t>2018</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54.0%</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+1.9%</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64%</a:t>
                      </a:r>
                    </a:p>
                  </a:txBody>
                  <a:tcPr anchor="ctr"/>
                </a:tc>
                <a:extLst>
                  <a:ext uri="{0D108BD9-81ED-4DB2-BD59-A6C34878D82A}">
                    <a16:rowId xmlns:a16="http://schemas.microsoft.com/office/drawing/2014/main" val="843153857"/>
                  </a:ext>
                </a:extLst>
              </a:tr>
              <a:tr h="712666">
                <a:tc>
                  <a:txBody>
                    <a:bodyPr/>
                    <a:lstStyle/>
                    <a:p>
                      <a:pPr algn="ctr"/>
                      <a:r>
                        <a:rPr lang="en-US" sz="2000" b="1" dirty="0">
                          <a:solidFill>
                            <a:srgbClr val="005D98"/>
                          </a:solidFill>
                          <a:latin typeface="Roboto" panose="02000000000000000000" pitchFamily="2" charset="0"/>
                          <a:ea typeface="Roboto" panose="02000000000000000000" pitchFamily="2" charset="0"/>
                        </a:rPr>
                        <a:t>2019</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53.8%</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-0.5%</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62.9%</a:t>
                      </a:r>
                    </a:p>
                  </a:txBody>
                  <a:tcPr anchor="ctr"/>
                </a:tc>
                <a:extLst>
                  <a:ext uri="{0D108BD9-81ED-4DB2-BD59-A6C34878D82A}">
                    <a16:rowId xmlns:a16="http://schemas.microsoft.com/office/drawing/2014/main" val="112752607"/>
                  </a:ext>
                </a:extLst>
              </a:tr>
              <a:tr h="712666">
                <a:tc>
                  <a:txBody>
                    <a:bodyPr/>
                    <a:lstStyle/>
                    <a:p>
                      <a:pPr algn="ctr"/>
                      <a:r>
                        <a:rPr lang="en-US" sz="2000" b="1" dirty="0">
                          <a:solidFill>
                            <a:srgbClr val="005D98"/>
                          </a:solidFill>
                          <a:latin typeface="Roboto" panose="02000000000000000000" pitchFamily="2" charset="0"/>
                          <a:ea typeface="Roboto" panose="02000000000000000000" pitchFamily="2" charset="0"/>
                        </a:rPr>
                        <a:t>2020</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52.0%</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-3.7%</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59.9%</a:t>
                      </a:r>
                    </a:p>
                  </a:txBody>
                  <a:tcPr anchor="ctr"/>
                </a:tc>
                <a:extLst>
                  <a:ext uri="{0D108BD9-81ED-4DB2-BD59-A6C34878D82A}">
                    <a16:rowId xmlns:a16="http://schemas.microsoft.com/office/drawing/2014/main" val="1808810018"/>
                  </a:ext>
                </a:extLst>
              </a:tr>
              <a:tr h="712666">
                <a:tc>
                  <a:txBody>
                    <a:bodyPr/>
                    <a:lstStyle/>
                    <a:p>
                      <a:pPr algn="ctr"/>
                      <a:r>
                        <a:rPr lang="en-US" sz="2000" b="1" dirty="0">
                          <a:solidFill>
                            <a:srgbClr val="005D98"/>
                          </a:solidFill>
                          <a:latin typeface="Roboto" panose="02000000000000000000" pitchFamily="2" charset="0"/>
                          <a:ea typeface="Roboto" panose="02000000000000000000" pitchFamily="2" charset="0"/>
                        </a:rPr>
                        <a:t>2021</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49.9%</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-4.8%</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58.8%</a:t>
                      </a:r>
                    </a:p>
                  </a:txBody>
                  <a:tcPr anchor="ctr"/>
                </a:tc>
                <a:extLst>
                  <a:ext uri="{0D108BD9-81ED-4DB2-BD59-A6C34878D82A}">
                    <a16:rowId xmlns:a16="http://schemas.microsoft.com/office/drawing/2014/main" val="3210187998"/>
                  </a:ext>
                </a:extLst>
              </a:tr>
              <a:tr h="712666">
                <a:tc>
                  <a:txBody>
                    <a:bodyPr/>
                    <a:lstStyle/>
                    <a:p>
                      <a:pPr algn="ctr"/>
                      <a:r>
                        <a:rPr lang="en-US" sz="2000" b="1" dirty="0">
                          <a:solidFill>
                            <a:srgbClr val="005D98"/>
                          </a:solidFill>
                          <a:latin typeface="Roboto" panose="02000000000000000000" pitchFamily="2" charset="0"/>
                          <a:ea typeface="Roboto" panose="02000000000000000000" pitchFamily="2" charset="0"/>
                        </a:rPr>
                        <a:t>2022</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52.1%</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+4.6%</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60.0%</a:t>
                      </a:r>
                    </a:p>
                  </a:txBody>
                  <a:tcPr anchor="ctr"/>
                </a:tc>
                <a:extLst>
                  <a:ext uri="{0D108BD9-81ED-4DB2-BD59-A6C34878D82A}">
                    <a16:rowId xmlns:a16="http://schemas.microsoft.com/office/drawing/2014/main" val="2799670068"/>
                  </a:ext>
                </a:extLst>
              </a:tr>
              <a:tr h="712666">
                <a:tc>
                  <a:txBody>
                    <a:bodyPr/>
                    <a:lstStyle/>
                    <a:p>
                      <a:pPr algn="ctr"/>
                      <a:r>
                        <a:rPr lang="en-US" sz="2000" b="1" dirty="0">
                          <a:solidFill>
                            <a:srgbClr val="005D98"/>
                          </a:solidFill>
                          <a:latin typeface="Roboto" panose="02000000000000000000" pitchFamily="2" charset="0"/>
                          <a:ea typeface="Roboto" panose="02000000000000000000" pitchFamily="2" charset="0"/>
                        </a:rPr>
                        <a:t>2023</a:t>
                      </a:r>
                    </a:p>
                  </a:txBody>
                  <a:tcPr anchor="ctr"/>
                </a:tc>
                <a:tc>
                  <a:txBody>
                    <a:bodyPr/>
                    <a:lstStyle/>
                    <a:p>
                      <a:pPr marL="0" algn="ctr" defTabSz="914400" rtl="0" eaLnBrk="1" latinLnBrk="0" hangingPunct="1"/>
                      <a:r>
                        <a:rPr lang="en-US" sz="2000" b="1" kern="1200" dirty="0">
                          <a:solidFill>
                            <a:srgbClr val="005D98"/>
                          </a:solidFill>
                          <a:latin typeface="Roboto" panose="02000000000000000000" pitchFamily="2" charset="0"/>
                          <a:ea typeface="Roboto" panose="02000000000000000000" pitchFamily="2" charset="0"/>
                          <a:cs typeface="+mn-cs"/>
                        </a:rPr>
                        <a:t>53.4%</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+1.3%</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60.2%</a:t>
                      </a:r>
                    </a:p>
                  </a:txBody>
                  <a:tcPr anchor="ctr"/>
                </a:tc>
                <a:extLst>
                  <a:ext uri="{0D108BD9-81ED-4DB2-BD59-A6C34878D82A}">
                    <a16:rowId xmlns:a16="http://schemas.microsoft.com/office/drawing/2014/main" val="50166107"/>
                  </a:ext>
                </a:extLst>
              </a:tr>
              <a:tr h="712666">
                <a:tc>
                  <a:txBody>
                    <a:bodyPr/>
                    <a:lstStyle/>
                    <a:p>
                      <a:pPr algn="ctr"/>
                      <a:r>
                        <a:rPr lang="en-US" sz="2000" b="1" dirty="0">
                          <a:solidFill>
                            <a:srgbClr val="005D98"/>
                          </a:solidFill>
                          <a:latin typeface="Roboto" panose="02000000000000000000" pitchFamily="2" charset="0"/>
                          <a:ea typeface="Roboto" panose="02000000000000000000" pitchFamily="2" charset="0"/>
                        </a:rPr>
                        <a:t>2024</a:t>
                      </a:r>
                    </a:p>
                  </a:txBody>
                  <a:tcPr anchor="ctr"/>
                </a:tc>
                <a:tc>
                  <a:txBody>
                    <a:bodyPr/>
                    <a:lstStyle/>
                    <a:p>
                      <a:pPr marL="0" algn="ctr" defTabSz="914400" rtl="0" eaLnBrk="1" latinLnBrk="0" hangingPunct="1"/>
                      <a:r>
                        <a:rPr lang="en-US" sz="2000" b="1" kern="1200" dirty="0">
                          <a:solidFill>
                            <a:srgbClr val="005D98"/>
                          </a:solidFill>
                          <a:latin typeface="Roboto" panose="02000000000000000000" pitchFamily="2" charset="0"/>
                          <a:ea typeface="Roboto" panose="02000000000000000000" pitchFamily="2" charset="0"/>
                          <a:cs typeface="+mn-cs"/>
                        </a:rPr>
                        <a:t>46.0%</a:t>
                      </a:r>
                    </a:p>
                  </a:txBody>
                  <a:tcPr anchor="ctr"/>
                </a:tc>
                <a:tc>
                  <a:txBody>
                    <a:bodyPr/>
                    <a:lstStyle/>
                    <a:p>
                      <a:pPr algn="ctr"/>
                      <a:r>
                        <a:rPr lang="en-US" sz="2000" b="1" dirty="0">
                          <a:solidFill>
                            <a:srgbClr val="005E98"/>
                          </a:solidFill>
                          <a:latin typeface="Roboto" panose="02000000000000000000" pitchFamily="2" charset="0"/>
                          <a:ea typeface="Roboto" panose="02000000000000000000" pitchFamily="2" charset="0"/>
                        </a:rPr>
                        <a:t>-11.6% </a:t>
                      </a:r>
                    </a:p>
                  </a:txBody>
                  <a:tcPr anchor="ctr"/>
                </a:tc>
                <a:tc>
                  <a:txBody>
                    <a:bodyPr/>
                    <a:lstStyle/>
                    <a:p>
                      <a:pPr algn="ctr"/>
                      <a:r>
                        <a:rPr lang="en-US" sz="2000" b="1" dirty="0">
                          <a:solidFill>
                            <a:srgbClr val="005D98"/>
                          </a:solidFill>
                          <a:latin typeface="Roboto" panose="02000000000000000000" pitchFamily="2" charset="0"/>
                          <a:ea typeface="Roboto" panose="02000000000000000000" pitchFamily="2" charset="0"/>
                        </a:rPr>
                        <a:t>+3.4%** </a:t>
                      </a:r>
                      <a:endParaRPr lang="en-US" sz="3600" b="1" dirty="0">
                        <a:solidFill>
                          <a:srgbClr val="005D98"/>
                        </a:solidFill>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913093068"/>
                  </a:ext>
                </a:extLst>
              </a:tr>
            </a:tbl>
          </a:graphicData>
        </a:graphic>
      </p:graphicFrame>
      <p:sp>
        <p:nvSpPr>
          <p:cNvPr id="7" name="Title 1">
            <a:extLst>
              <a:ext uri="{FF2B5EF4-FFF2-40B4-BE49-F238E27FC236}">
                <a16:creationId xmlns:a16="http://schemas.microsoft.com/office/drawing/2014/main" id="{66A526F5-0905-49A4-B575-578E771CF4AA}"/>
              </a:ext>
            </a:extLst>
          </p:cNvPr>
          <p:cNvSpPr>
            <a:spLocks noGrp="1"/>
          </p:cNvSpPr>
          <p:nvPr>
            <p:ph type="title"/>
          </p:nvPr>
        </p:nvSpPr>
        <p:spPr>
          <a:xfrm>
            <a:off x="0" y="551146"/>
            <a:ext cx="4919472" cy="6306853"/>
          </a:xfrm>
        </p:spPr>
        <p:txBody>
          <a:bodyPr>
            <a:normAutofit/>
          </a:bodyPr>
          <a:lstStyle/>
          <a:p>
            <a:r>
              <a:rPr lang="en-US" sz="3200" b="1" dirty="0">
                <a:solidFill>
                  <a:srgbClr val="005D98"/>
                </a:solidFill>
              </a:rPr>
              <a:t> </a:t>
            </a:r>
            <a:br>
              <a:rPr lang="en-US" sz="3200" b="1" dirty="0">
                <a:solidFill>
                  <a:srgbClr val="005D98"/>
                </a:solidFill>
              </a:rPr>
            </a:br>
            <a:r>
              <a:rPr lang="en-US" sz="4400" b="1" dirty="0">
                <a:solidFill>
                  <a:srgbClr val="F7941D"/>
                </a:solidFill>
              </a:rPr>
              <a:t>FAFSA COMPLETION </a:t>
            </a:r>
            <a:br>
              <a:rPr lang="en-US" sz="3200" b="1" dirty="0">
                <a:solidFill>
                  <a:srgbClr val="F7941D"/>
                </a:solidFill>
              </a:rPr>
            </a:br>
            <a:r>
              <a:rPr lang="en-US" sz="4800" b="1" dirty="0">
                <a:solidFill>
                  <a:srgbClr val="005D98"/>
                </a:solidFill>
              </a:rPr>
              <a:t>CAN BE the </a:t>
            </a:r>
            <a:r>
              <a:rPr lang="en-US" sz="6600" b="1" dirty="0">
                <a:solidFill>
                  <a:srgbClr val="00C3E9"/>
                </a:solidFill>
              </a:rPr>
              <a:t>canary</a:t>
            </a:r>
            <a:r>
              <a:rPr lang="en-US" sz="4800" b="1" dirty="0">
                <a:solidFill>
                  <a:srgbClr val="005D98"/>
                </a:solidFill>
              </a:rPr>
              <a:t> </a:t>
            </a:r>
            <a:br>
              <a:rPr lang="en-US" sz="4800" b="1" dirty="0">
                <a:solidFill>
                  <a:srgbClr val="005D98"/>
                </a:solidFill>
              </a:rPr>
            </a:br>
            <a:r>
              <a:rPr lang="en-US" sz="4800" b="1" dirty="0">
                <a:solidFill>
                  <a:srgbClr val="005D98"/>
                </a:solidFill>
              </a:rPr>
              <a:t>in the </a:t>
            </a:r>
            <a:br>
              <a:rPr lang="en-US" sz="4800" b="1" dirty="0">
                <a:solidFill>
                  <a:srgbClr val="005D98"/>
                </a:solidFill>
              </a:rPr>
            </a:br>
            <a:r>
              <a:rPr lang="en-US" sz="6000" b="1" dirty="0">
                <a:solidFill>
                  <a:srgbClr val="00C3E9"/>
                </a:solidFill>
              </a:rPr>
              <a:t>coal mine</a:t>
            </a:r>
            <a:endParaRPr lang="en-US" sz="6000" b="1" u="sng" dirty="0">
              <a:solidFill>
                <a:srgbClr val="00C3E9"/>
              </a:solidFill>
            </a:endParaRPr>
          </a:p>
        </p:txBody>
      </p:sp>
      <p:sp>
        <p:nvSpPr>
          <p:cNvPr id="2" name="TextBox 1">
            <a:extLst>
              <a:ext uri="{FF2B5EF4-FFF2-40B4-BE49-F238E27FC236}">
                <a16:creationId xmlns:a16="http://schemas.microsoft.com/office/drawing/2014/main" id="{4834CA67-6A2D-2521-9B61-BC6969D9B0AD}"/>
              </a:ext>
            </a:extLst>
          </p:cNvPr>
          <p:cNvSpPr txBox="1"/>
          <p:nvPr/>
        </p:nvSpPr>
        <p:spPr>
          <a:xfrm>
            <a:off x="144508" y="6518917"/>
            <a:ext cx="46117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13F42"/>
                </a:solidFill>
                <a:effectLst/>
                <a:uLnTx/>
                <a:uFillTx/>
                <a:latin typeface="Roboto" panose="02000000000000000000" pitchFamily="2" charset="0"/>
                <a:ea typeface="Roboto" panose="02000000000000000000" pitchFamily="2" charset="0"/>
                <a:cs typeface="+mn-cs"/>
              </a:rPr>
              <a:t>Source: NCAN FAFSA Tracker, NSCRC HS Benchmarks Reports</a:t>
            </a:r>
          </a:p>
        </p:txBody>
      </p:sp>
      <p:sp>
        <p:nvSpPr>
          <p:cNvPr id="3" name="Arrow: Down 2">
            <a:extLst>
              <a:ext uri="{FF2B5EF4-FFF2-40B4-BE49-F238E27FC236}">
                <a16:creationId xmlns:a16="http://schemas.microsoft.com/office/drawing/2014/main" id="{5ADB07A7-3A2D-3931-4A73-D2BE8C9E6F49}"/>
              </a:ext>
            </a:extLst>
          </p:cNvPr>
          <p:cNvSpPr/>
          <p:nvPr/>
        </p:nvSpPr>
        <p:spPr>
          <a:xfrm>
            <a:off x="9543798" y="2723304"/>
            <a:ext cx="276447" cy="47846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Arrow: Down 4">
            <a:extLst>
              <a:ext uri="{FF2B5EF4-FFF2-40B4-BE49-F238E27FC236}">
                <a16:creationId xmlns:a16="http://schemas.microsoft.com/office/drawing/2014/main" id="{70E2A563-297A-9B2F-A29C-37F63BCAACC7}"/>
              </a:ext>
            </a:extLst>
          </p:cNvPr>
          <p:cNvSpPr/>
          <p:nvPr/>
        </p:nvSpPr>
        <p:spPr>
          <a:xfrm>
            <a:off x="9543797" y="3436322"/>
            <a:ext cx="276447" cy="47846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Arrow: Down 5">
            <a:extLst>
              <a:ext uri="{FF2B5EF4-FFF2-40B4-BE49-F238E27FC236}">
                <a16:creationId xmlns:a16="http://schemas.microsoft.com/office/drawing/2014/main" id="{E1538790-0A5E-D90F-20DF-089CE049519C}"/>
              </a:ext>
            </a:extLst>
          </p:cNvPr>
          <p:cNvSpPr/>
          <p:nvPr/>
        </p:nvSpPr>
        <p:spPr>
          <a:xfrm>
            <a:off x="11543368" y="3429000"/>
            <a:ext cx="276447" cy="47846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Arrow: Down 7">
            <a:extLst>
              <a:ext uri="{FF2B5EF4-FFF2-40B4-BE49-F238E27FC236}">
                <a16:creationId xmlns:a16="http://schemas.microsoft.com/office/drawing/2014/main" id="{46A1798C-1A9B-ACE8-E3D7-8E781BF05713}"/>
              </a:ext>
            </a:extLst>
          </p:cNvPr>
          <p:cNvSpPr/>
          <p:nvPr/>
        </p:nvSpPr>
        <p:spPr>
          <a:xfrm>
            <a:off x="11543367" y="4129083"/>
            <a:ext cx="276447" cy="47846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Arrow: Down 9">
            <a:extLst>
              <a:ext uri="{FF2B5EF4-FFF2-40B4-BE49-F238E27FC236}">
                <a16:creationId xmlns:a16="http://schemas.microsoft.com/office/drawing/2014/main" id="{15BC4FEB-343F-AC74-E13F-EB08C09E0737}"/>
              </a:ext>
            </a:extLst>
          </p:cNvPr>
          <p:cNvSpPr/>
          <p:nvPr/>
        </p:nvSpPr>
        <p:spPr>
          <a:xfrm>
            <a:off x="9539554" y="4129084"/>
            <a:ext cx="276447" cy="47846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Arrow: Down 10">
            <a:extLst>
              <a:ext uri="{FF2B5EF4-FFF2-40B4-BE49-F238E27FC236}">
                <a16:creationId xmlns:a16="http://schemas.microsoft.com/office/drawing/2014/main" id="{8E76B418-785A-811A-DC70-869E04F65A63}"/>
              </a:ext>
            </a:extLst>
          </p:cNvPr>
          <p:cNvSpPr/>
          <p:nvPr/>
        </p:nvSpPr>
        <p:spPr>
          <a:xfrm>
            <a:off x="11543369" y="2723063"/>
            <a:ext cx="276447" cy="47846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Arrow: Down 11">
            <a:extLst>
              <a:ext uri="{FF2B5EF4-FFF2-40B4-BE49-F238E27FC236}">
                <a16:creationId xmlns:a16="http://schemas.microsoft.com/office/drawing/2014/main" id="{94B4E317-6AD5-A7A8-B25D-F258CE3E62DD}"/>
              </a:ext>
            </a:extLst>
          </p:cNvPr>
          <p:cNvSpPr/>
          <p:nvPr/>
        </p:nvSpPr>
        <p:spPr>
          <a:xfrm rot="10800000">
            <a:off x="11548110" y="4862252"/>
            <a:ext cx="276447" cy="478465"/>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27978A5F-0F1E-4173-9218-82E246135497}"/>
              </a:ext>
            </a:extLst>
          </p:cNvPr>
          <p:cNvSpPr/>
          <p:nvPr/>
        </p:nvSpPr>
        <p:spPr>
          <a:xfrm rot="10800000">
            <a:off x="9535311" y="4838699"/>
            <a:ext cx="276447" cy="478465"/>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A6CCC070-D3DD-F8A2-1B21-44E6C57E7326}"/>
              </a:ext>
            </a:extLst>
          </p:cNvPr>
          <p:cNvSpPr/>
          <p:nvPr/>
        </p:nvSpPr>
        <p:spPr>
          <a:xfrm rot="10800000">
            <a:off x="9531069" y="5548315"/>
            <a:ext cx="276447" cy="478465"/>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row: Down 15">
            <a:extLst>
              <a:ext uri="{FF2B5EF4-FFF2-40B4-BE49-F238E27FC236}">
                <a16:creationId xmlns:a16="http://schemas.microsoft.com/office/drawing/2014/main" id="{81EFA955-E7BE-0F1F-4A21-4B1FE260C06B}"/>
              </a:ext>
            </a:extLst>
          </p:cNvPr>
          <p:cNvSpPr/>
          <p:nvPr/>
        </p:nvSpPr>
        <p:spPr>
          <a:xfrm>
            <a:off x="9539553" y="6257931"/>
            <a:ext cx="276447" cy="47846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Arrow: Down 8">
            <a:extLst>
              <a:ext uri="{FF2B5EF4-FFF2-40B4-BE49-F238E27FC236}">
                <a16:creationId xmlns:a16="http://schemas.microsoft.com/office/drawing/2014/main" id="{F07758EC-CF05-82F9-76B6-325E47F76C76}"/>
              </a:ext>
            </a:extLst>
          </p:cNvPr>
          <p:cNvSpPr/>
          <p:nvPr/>
        </p:nvSpPr>
        <p:spPr>
          <a:xfrm rot="10800000">
            <a:off x="11543367" y="5528845"/>
            <a:ext cx="276447" cy="478465"/>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7BC1BFE6-C060-35DD-EAC8-CB9695EB5002}"/>
              </a:ext>
            </a:extLst>
          </p:cNvPr>
          <p:cNvSpPr/>
          <p:nvPr/>
        </p:nvSpPr>
        <p:spPr>
          <a:xfrm rot="10800000">
            <a:off x="11543367" y="6251115"/>
            <a:ext cx="276447" cy="478465"/>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BBBF48D-ED25-9C83-231B-39C76BF9EC50}"/>
              </a:ext>
            </a:extLst>
          </p:cNvPr>
          <p:cNvSpPr/>
          <p:nvPr/>
        </p:nvSpPr>
        <p:spPr>
          <a:xfrm>
            <a:off x="5077326" y="6124074"/>
            <a:ext cx="7132319" cy="82400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14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28A83-176E-2660-F753-1F44C87C1556}"/>
            </a:ext>
          </a:extLst>
        </p:cNvPr>
        <p:cNvGrpSpPr/>
        <p:nvPr/>
      </p:nvGrpSpPr>
      <p:grpSpPr>
        <a:xfrm>
          <a:off x="0" y="0"/>
          <a:ext cx="0" cy="0"/>
          <a:chOff x="0" y="0"/>
          <a:chExt cx="0" cy="0"/>
        </a:xfrm>
      </p:grpSpPr>
      <p:pic>
        <p:nvPicPr>
          <p:cNvPr id="1026" name="Picture 2" descr="a man wearing a pink hat and a jacket is making a funny face and says hmm .">
            <a:extLst>
              <a:ext uri="{FF2B5EF4-FFF2-40B4-BE49-F238E27FC236}">
                <a16:creationId xmlns:a16="http://schemas.microsoft.com/office/drawing/2014/main" id="{16270E7E-964F-4E74-C57B-9BA8C8179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674" y="1032484"/>
            <a:ext cx="6413656" cy="51052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4B1B8C0-8B1F-8E4B-5EEE-CD39FEA4D883}"/>
              </a:ext>
            </a:extLst>
          </p:cNvPr>
          <p:cNvSpPr txBox="1"/>
          <p:nvPr/>
        </p:nvSpPr>
        <p:spPr>
          <a:xfrm>
            <a:off x="425885" y="1076740"/>
            <a:ext cx="493525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tx1">
                    <a:lumMod val="50000"/>
                  </a:schemeClr>
                </a:solidFill>
                <a:effectLst/>
                <a:uLnTx/>
                <a:uFillTx/>
                <a:latin typeface="Montserrat" panose="00000500000000000000" pitchFamily="2" charset="0"/>
                <a:ea typeface="+mn-ea"/>
                <a:cs typeface="+mn-cs"/>
              </a:rPr>
              <a:t>THINGS THAT MAKE YOU GO</a:t>
            </a:r>
          </a:p>
        </p:txBody>
      </p:sp>
    </p:spTree>
    <p:extLst>
      <p:ext uri="{BB962C8B-B14F-4D97-AF65-F5344CB8AC3E}">
        <p14:creationId xmlns:p14="http://schemas.microsoft.com/office/powerpoint/2010/main" val="1461386074"/>
      </p:ext>
    </p:extLst>
  </p:cSld>
  <p:clrMapOvr>
    <a:masterClrMapping/>
  </p:clrMapOvr>
</p:sld>
</file>

<file path=ppt/theme/theme1.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Colorful Sidebar Slides">
  <a:themeElements>
    <a:clrScheme name="Sallie colors">
      <a:dk1>
        <a:srgbClr val="000000"/>
      </a:dk1>
      <a:lt1>
        <a:srgbClr val="FFFFFF"/>
      </a:lt1>
      <a:dk2>
        <a:srgbClr val="000000"/>
      </a:dk2>
      <a:lt2>
        <a:srgbClr val="E7E6E6"/>
      </a:lt2>
      <a:accent1>
        <a:srgbClr val="004CE8"/>
      </a:accent1>
      <a:accent2>
        <a:srgbClr val="FE156B"/>
      </a:accent2>
      <a:accent3>
        <a:srgbClr val="FFE27C"/>
      </a:accent3>
      <a:accent4>
        <a:srgbClr val="6138F8"/>
      </a:accent4>
      <a:accent5>
        <a:srgbClr val="F06E1F"/>
      </a:accent5>
      <a:accent6>
        <a:srgbClr val="54D3FF"/>
      </a:accent6>
      <a:hlink>
        <a:srgbClr val="004CE8"/>
      </a:hlink>
      <a:folHlink>
        <a:srgbClr val="54D3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lorful Top Bar Slides">
  <a:themeElements>
    <a:clrScheme name="Sallie colors">
      <a:dk1>
        <a:srgbClr val="000000"/>
      </a:dk1>
      <a:lt1>
        <a:srgbClr val="FFFFFF"/>
      </a:lt1>
      <a:dk2>
        <a:srgbClr val="000000"/>
      </a:dk2>
      <a:lt2>
        <a:srgbClr val="E7E6E6"/>
      </a:lt2>
      <a:accent1>
        <a:srgbClr val="004CE8"/>
      </a:accent1>
      <a:accent2>
        <a:srgbClr val="FE156B"/>
      </a:accent2>
      <a:accent3>
        <a:srgbClr val="FFE27C"/>
      </a:accent3>
      <a:accent4>
        <a:srgbClr val="6138F8"/>
      </a:accent4>
      <a:accent5>
        <a:srgbClr val="F06E1F"/>
      </a:accent5>
      <a:accent6>
        <a:srgbClr val="54D3FF"/>
      </a:accent6>
      <a:hlink>
        <a:srgbClr val="004CE8"/>
      </a:hlink>
      <a:folHlink>
        <a:srgbClr val="54D3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lorful Top Bar Slides">
  <a:themeElements>
    <a:clrScheme name="Sallie colors">
      <a:dk1>
        <a:srgbClr val="000000"/>
      </a:dk1>
      <a:lt1>
        <a:srgbClr val="FFFFFF"/>
      </a:lt1>
      <a:dk2>
        <a:srgbClr val="000000"/>
      </a:dk2>
      <a:lt2>
        <a:srgbClr val="E7E6E6"/>
      </a:lt2>
      <a:accent1>
        <a:srgbClr val="004CE8"/>
      </a:accent1>
      <a:accent2>
        <a:srgbClr val="FE156B"/>
      </a:accent2>
      <a:accent3>
        <a:srgbClr val="FFE27C"/>
      </a:accent3>
      <a:accent4>
        <a:srgbClr val="6138F8"/>
      </a:accent4>
      <a:accent5>
        <a:srgbClr val="F06E1F"/>
      </a:accent5>
      <a:accent6>
        <a:srgbClr val="54D3FF"/>
      </a:accent6>
      <a:hlink>
        <a:srgbClr val="004CE8"/>
      </a:hlink>
      <a:folHlink>
        <a:srgbClr val="54D3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NCAN 1">
      <a:dk1>
        <a:srgbClr val="413F42"/>
      </a:dk1>
      <a:lt1>
        <a:srgbClr val="FFFFFF"/>
      </a:lt1>
      <a:dk2>
        <a:srgbClr val="005D97"/>
      </a:dk2>
      <a:lt2>
        <a:srgbClr val="FFFFFF"/>
      </a:lt2>
      <a:accent1>
        <a:srgbClr val="005D97"/>
      </a:accent1>
      <a:accent2>
        <a:srgbClr val="F6931D"/>
      </a:accent2>
      <a:accent3>
        <a:srgbClr val="00C2E8"/>
      </a:accent3>
      <a:accent4>
        <a:srgbClr val="E5E6E8"/>
      </a:accent4>
      <a:accent5>
        <a:srgbClr val="08233C"/>
      </a:accent5>
      <a:accent6>
        <a:srgbClr val="FFD800"/>
      </a:accent6>
      <a:hlink>
        <a:srgbClr val="00C2E8"/>
      </a:hlink>
      <a:folHlink>
        <a:srgbClr val="F6931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N_Presentation_final" id="{EC1759DA-733C-0540-84C3-3B03F1819FB4}" vid="{4BAB4C9C-A6A8-C847-B25B-B7B093176F3B}"/>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2.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92DB9E12-8AC3-4138-BF4D-720A5525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{9E6BEFD5-70FE-47F8-B89A-617F4B9F9B27}tf78853419_win32</Template>
  <TotalTime>1209</TotalTime>
  <Words>2647</Words>
  <Application>Microsoft Office PowerPoint</Application>
  <PresentationFormat>Widescreen</PresentationFormat>
  <Paragraphs>255</Paragraphs>
  <Slides>35</Slides>
  <Notes>23</Notes>
  <HiddenSlides>0</HiddenSlides>
  <MMClips>0</MMClips>
  <ScaleCrop>false</ScaleCrop>
  <HeadingPairs>
    <vt:vector size="6" baseType="variant">
      <vt:variant>
        <vt:lpstr>Fonts Used</vt:lpstr>
      </vt:variant>
      <vt:variant>
        <vt:i4>22</vt:i4>
      </vt:variant>
      <vt:variant>
        <vt:lpstr>Theme</vt:lpstr>
      </vt:variant>
      <vt:variant>
        <vt:i4>6</vt:i4>
      </vt:variant>
      <vt:variant>
        <vt:lpstr>Slide Titles</vt:lpstr>
      </vt:variant>
      <vt:variant>
        <vt:i4>35</vt:i4>
      </vt:variant>
    </vt:vector>
  </HeadingPairs>
  <TitlesOfParts>
    <vt:vector size="63" baseType="lpstr">
      <vt:lpstr>Aleo</vt:lpstr>
      <vt:lpstr>Aptos</vt:lpstr>
      <vt:lpstr>Arial</vt:lpstr>
      <vt:lpstr>Arial Black</vt:lpstr>
      <vt:lpstr>Avenir</vt:lpstr>
      <vt:lpstr>Calibri</vt:lpstr>
      <vt:lpstr>Franklin Gothic Book</vt:lpstr>
      <vt:lpstr>Franklin Gothic Demi</vt:lpstr>
      <vt:lpstr>Graphik Bold</vt:lpstr>
      <vt:lpstr>Graphik Extralight</vt:lpstr>
      <vt:lpstr>Graphik Light</vt:lpstr>
      <vt:lpstr>Graphik Semibold</vt:lpstr>
      <vt:lpstr>Helvetica</vt:lpstr>
      <vt:lpstr>Helvetica Light</vt:lpstr>
      <vt:lpstr>Montserrat</vt:lpstr>
      <vt:lpstr>Montserrat Medium</vt:lpstr>
      <vt:lpstr>Raleway ExtraBold</vt:lpstr>
      <vt:lpstr>Roboto</vt:lpstr>
      <vt:lpstr>Roboto Light</vt:lpstr>
      <vt:lpstr>Symbol</vt:lpstr>
      <vt:lpstr>Verdana</vt:lpstr>
      <vt:lpstr>WordVisi_MSFontService</vt:lpstr>
      <vt:lpstr>Custom</vt:lpstr>
      <vt:lpstr>Colorful Sidebar Slides</vt:lpstr>
      <vt:lpstr>Colorful Top Bar Slides</vt:lpstr>
      <vt:lpstr>1_Colorful Top Bar Slides</vt:lpstr>
      <vt:lpstr>1_Office Theme</vt:lpstr>
      <vt:lpstr>Simple Light</vt:lpstr>
      <vt:lpstr>Higher education beyond the enrollment cliff:  What are we facing?</vt:lpstr>
      <vt:lpstr>Brought to you by the VASFAA Membership Engagement Committee</vt:lpstr>
      <vt:lpstr>Agenda</vt:lpstr>
      <vt:lpstr>HI, IT’S GREAT TO BE HERE! Please reach out if I can help!</vt:lpstr>
      <vt:lpstr>FAFSA</vt:lpstr>
      <vt:lpstr>WHY  FAFSA COMPLETION MATTERS  SO  MUCH</vt:lpstr>
      <vt:lpstr>WHY  FAFSA COMPLETION MATTERS  SO  MUCH</vt:lpstr>
      <vt:lpstr>  FAFSA COMPLETION  CAN BE the canary  in the  coal mine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ENROLLMENT CLIFF?</vt:lpstr>
      <vt:lpstr>The Enrollment Cliff: WHY IS IT HAPPENING?</vt:lpstr>
      <vt:lpstr>Unpacking the Enrollment Cliff WITH DATA!</vt:lpstr>
      <vt:lpstr>Vermont High School Graduation &amp; COLLEGE ENROLLMENT TRENDS</vt:lpstr>
      <vt:lpstr>Vermont High School Graduation &amp; COLLEGE ENROLLMENT TRENDS</vt:lpstr>
      <vt:lpstr>Vermont College Enrollment: RACE &amp; ETHNICITY</vt:lpstr>
      <vt:lpstr>Vermont College Enrollment: RACE &amp; ETHNICITY</vt:lpstr>
      <vt:lpstr>Implications: HIGHER EDUCATION</vt:lpstr>
      <vt:lpstr>Next Steps &amp; RECOMMENDATIONS</vt:lpstr>
      <vt:lpstr>PowerPoint Presentation</vt:lpstr>
      <vt:lpstr>PowerPoint Presentation</vt:lpstr>
      <vt:lpstr>PowerPoint Presentation</vt:lpstr>
      <vt:lpstr>PowerPoint Presentation</vt:lpstr>
      <vt:lpstr>PowerPoint Presentation</vt:lpstr>
      <vt:lpstr>Questions</vt:lpstr>
      <vt:lpstr>Thank you from the VASFAA Engagement Membership Committee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Talbot, Lisa</dc:creator>
  <cp:lastModifiedBy>Talbot, Lisa</cp:lastModifiedBy>
  <cp:revision>7</cp:revision>
  <dcterms:created xsi:type="dcterms:W3CDTF">2025-02-26T20:02:40Z</dcterms:created>
  <dcterms:modified xsi:type="dcterms:W3CDTF">2025-03-19T18:51:58Z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